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5"/>
  </p:notesMasterIdLst>
  <p:sldIdLst>
    <p:sldId id="263" r:id="rId2"/>
    <p:sldId id="275" r:id="rId3"/>
    <p:sldId id="285" r:id="rId4"/>
  </p:sldIdLst>
  <p:sldSz cx="7772400" cy="10058400"/>
  <p:notesSz cx="6858000" cy="9144000"/>
  <p:embeddedFontLst>
    <p:embeddedFont>
      <p:font typeface="Open Sans" panose="020B0606030504020204" pitchFamily="34" charset="0"/>
      <p:regular r:id="rId6"/>
      <p:bold r:id="rId7"/>
      <p:italic r:id="rId8"/>
      <p:boldItalic r:id="rId9"/>
    </p:embeddedFont>
    <p:embeddedFont>
      <p:font typeface="Open Sans Light" panose="020B0306030504020204" pitchFamily="34" charset="0"/>
      <p:regular r:id="rId10"/>
      <p:bold r:id="rId11"/>
      <p:italic r:id="rId12"/>
      <p:boldItalic r:id="rId13"/>
    </p:embeddedFont>
    <p:embeddedFont>
      <p:font typeface="Open Sans Medium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5">
          <p15:clr>
            <a:srgbClr val="747775"/>
          </p15:clr>
        </p15:guide>
        <p15:guide id="2" orient="horz" pos="5472">
          <p15:clr>
            <a:srgbClr val="747775"/>
          </p15:clr>
        </p15:guide>
        <p15:guide id="3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4591"/>
  </p:normalViewPr>
  <p:slideViewPr>
    <p:cSldViewPr snapToGrid="0">
      <p:cViewPr>
        <p:scale>
          <a:sx n="115" d="100"/>
          <a:sy n="115" d="100"/>
        </p:scale>
        <p:origin x="2160" y="-784"/>
      </p:cViewPr>
      <p:guideLst>
        <p:guide orient="horz" pos="105"/>
        <p:guide orient="horz" pos="5472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9e497a1e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9e497a1e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8c57fdca2f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8c57fdca2f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Instructions</a:t>
            </a:r>
            <a:r>
              <a:rPr lang="en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swap out the image with a new screenshot, right click and select “Replace image”. Add your new image in and the settings should be automatically applied.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Helpful tip: Double-click your image to adjust it within the frame.</a:t>
            </a: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>
          <a:extLst>
            <a:ext uri="{FF2B5EF4-FFF2-40B4-BE49-F238E27FC236}">
              <a16:creationId xmlns:a16="http://schemas.microsoft.com/office/drawing/2014/main" id="{36272E46-9DF5-08BA-688F-EB3C74F64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8c57fdca2f_0_537:notes">
            <a:extLst>
              <a:ext uri="{FF2B5EF4-FFF2-40B4-BE49-F238E27FC236}">
                <a16:creationId xmlns:a16="http://schemas.microsoft.com/office/drawing/2014/main" id="{5291F427-2C2E-2C6D-E4E2-5DDDB68E44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8c57fdca2f_0_537:notes">
            <a:extLst>
              <a:ext uri="{FF2B5EF4-FFF2-40B4-BE49-F238E27FC236}">
                <a16:creationId xmlns:a16="http://schemas.microsoft.com/office/drawing/2014/main" id="{826CB7D3-0583-4EC5-08F3-1B7FDB52B8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Instructions</a:t>
            </a:r>
            <a:r>
              <a:rPr lang="en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swap out the image with a new screenshot, right click and select “Replace image”. Add your new image in and the settings should be automatically applied.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Helpful tip: Double-click your image to adjust it within the frame.</a:t>
            </a: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1004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hite">
  <p:cSld name="Transition 5_1_2_1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365750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5" name="Google Shape;265;p26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6" name="Google Shape;266;p2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ibration - Blank">
  <p:cSld name="Transition 5_1_2_1_1_1_1_1_2">
    <p:bg>
      <p:bgPr>
        <a:solidFill>
          <a:srgbClr val="80BB00">
            <a:alpha val="8000"/>
          </a:srgbClr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versations - Blank">
  <p:cSld name="Transition 5_1_2_1_1_1_1_1_1_2">
    <p:bg>
      <p:bgPr>
        <a:solidFill>
          <a:srgbClr val="FF7569">
            <a:alpha val="8000"/>
          </a:srgbClr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als - Blank 1">
  <p:cSld name="Transition 5_1_2_1_1_1_1_1_1_1_1">
    <p:bg>
      <p:bgPr>
        <a:solidFill>
          <a:srgbClr val="7D6EBF">
            <a:alpha val="10000"/>
          </a:srgbClr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Shot - Title, Subtitle, Text">
  <p:cSld name="Transition 5_1_2_1_3_6_1_2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1800" y="1801520"/>
            <a:ext cx="77724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Open Sans"/>
              <a:buChar char="•"/>
              <a:defRPr sz="21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•"/>
              <a:defRPr sz="15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/>
          <p:nvPr/>
        </p:nvSpPr>
        <p:spPr>
          <a:xfrm flipH="1">
            <a:off x="0" y="0"/>
            <a:ext cx="7772700" cy="12528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14;p3"/>
          <p:cNvSpPr txBox="1"/>
          <p:nvPr/>
        </p:nvSpPr>
        <p:spPr>
          <a:xfrm>
            <a:off x="0" y="2132275"/>
            <a:ext cx="7425300" cy="7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" name="Google Shape;15;p3"/>
          <p:cNvCxnSpPr/>
          <p:nvPr/>
        </p:nvCxnSpPr>
        <p:spPr>
          <a:xfrm>
            <a:off x="1675" y="1252788"/>
            <a:ext cx="77682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 txBox="1">
            <a:spLocks noGrp="1"/>
          </p:cNvSpPr>
          <p:nvPr>
            <p:ph type="body" idx="2"/>
          </p:nvPr>
        </p:nvSpPr>
        <p:spPr>
          <a:xfrm>
            <a:off x="0" y="2928450"/>
            <a:ext cx="4861200" cy="3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Open Sans"/>
              <a:buChar char="•"/>
              <a:defRPr sz="21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Open Sans"/>
              <a:buChar char="•"/>
              <a:defRPr sz="15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69288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3"/>
          </p:nvPr>
        </p:nvSpPr>
        <p:spPr>
          <a:xfrm>
            <a:off x="0" y="1314950"/>
            <a:ext cx="7772700" cy="1013400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" name="Google Shape;19;p3"/>
          <p:cNvSpPr>
            <a:spLocks noGrp="1"/>
          </p:cNvSpPr>
          <p:nvPr>
            <p:ph type="pic" idx="4"/>
          </p:nvPr>
        </p:nvSpPr>
        <p:spPr>
          <a:xfrm>
            <a:off x="5181600" y="2552712"/>
            <a:ext cx="2594100" cy="60519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Google Shape;20;p3" title="NextGen-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5075" y="483865"/>
            <a:ext cx="1258325" cy="28507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0" y="9580475"/>
            <a:ext cx="7772700" cy="4779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5271825" y="9730350"/>
            <a:ext cx="21534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33333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228600" y="9730325"/>
            <a:ext cx="1370830" cy="1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/>
        </p:nvSpPr>
        <p:spPr>
          <a:xfrm>
            <a:off x="7434475" y="9580500"/>
            <a:ext cx="338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753375" y="9665550"/>
            <a:ext cx="268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Betterworks Company Confidential 2026</a:t>
            </a:r>
            <a:endParaRPr sz="8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" name="Google Shape;26;p3"/>
          <p:cNvCxnSpPr/>
          <p:nvPr/>
        </p:nvCxnSpPr>
        <p:spPr>
          <a:xfrm>
            <a:off x="7457725" y="9717300"/>
            <a:ext cx="0" cy="204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4 Shots - Horizontal">
  <p:cSld name="Transition 5_1_2_1_3_6_1_2_5_2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/>
          <p:nvPr/>
        </p:nvSpPr>
        <p:spPr>
          <a:xfrm flipH="1">
            <a:off x="0" y="0"/>
            <a:ext cx="7772700" cy="12528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6"/>
          <p:cNvSpPr txBox="1"/>
          <p:nvPr/>
        </p:nvSpPr>
        <p:spPr>
          <a:xfrm>
            <a:off x="0" y="1835100"/>
            <a:ext cx="7425300" cy="1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1" name="Google Shape;71;p6"/>
          <p:cNvCxnSpPr/>
          <p:nvPr/>
        </p:nvCxnSpPr>
        <p:spPr>
          <a:xfrm>
            <a:off x="1675" y="1252788"/>
            <a:ext cx="77682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62850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subTitle" idx="1"/>
          </p:nvPr>
        </p:nvSpPr>
        <p:spPr>
          <a:xfrm>
            <a:off x="0" y="1314950"/>
            <a:ext cx="7772700" cy="1013400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4" name="Google Shape;74;p6"/>
          <p:cNvSpPr>
            <a:spLocks noGrp="1"/>
          </p:cNvSpPr>
          <p:nvPr>
            <p:ph type="pic" idx="2"/>
          </p:nvPr>
        </p:nvSpPr>
        <p:spPr>
          <a:xfrm>
            <a:off x="682825" y="2197250"/>
            <a:ext cx="5946300" cy="809700"/>
          </a:xfrm>
          <a:prstGeom prst="rect">
            <a:avLst/>
          </a:prstGeom>
          <a:noFill/>
          <a:ln w="86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6"/>
          <p:cNvSpPr txBox="1">
            <a:spLocks noGrp="1"/>
          </p:cNvSpPr>
          <p:nvPr>
            <p:ph type="body" idx="3"/>
          </p:nvPr>
        </p:nvSpPr>
        <p:spPr>
          <a:xfrm>
            <a:off x="1800" y="1667319"/>
            <a:ext cx="77724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marR="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 u="none" strike="noStrike" cap="none">
                <a:solidFill>
                  <a:schemeClr val="dk1"/>
                </a:solidFill>
              </a:defRPr>
            </a:lvl1pPr>
            <a:lvl2pPr marL="914400" marR="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•"/>
              <a:defRPr sz="9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•"/>
              <a:defRPr sz="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6" name="Google Shape;76;p6"/>
          <p:cNvSpPr txBox="1"/>
          <p:nvPr/>
        </p:nvSpPr>
        <p:spPr>
          <a:xfrm>
            <a:off x="900" y="3868450"/>
            <a:ext cx="7425300" cy="1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6"/>
          <p:cNvSpPr txBox="1">
            <a:spLocks noGrp="1"/>
          </p:cNvSpPr>
          <p:nvPr>
            <p:ph type="subTitle" idx="4"/>
          </p:nvPr>
        </p:nvSpPr>
        <p:spPr>
          <a:xfrm>
            <a:off x="900" y="3348300"/>
            <a:ext cx="7772700" cy="1013400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p6"/>
          <p:cNvSpPr>
            <a:spLocks noGrp="1"/>
          </p:cNvSpPr>
          <p:nvPr>
            <p:ph type="pic" idx="5"/>
          </p:nvPr>
        </p:nvSpPr>
        <p:spPr>
          <a:xfrm>
            <a:off x="683645" y="4255167"/>
            <a:ext cx="5946300" cy="809700"/>
          </a:xfrm>
          <a:prstGeom prst="rect">
            <a:avLst/>
          </a:prstGeom>
          <a:noFill/>
          <a:ln w="86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6"/>
          <p:cNvSpPr txBox="1">
            <a:spLocks noGrp="1"/>
          </p:cNvSpPr>
          <p:nvPr>
            <p:ph type="body" idx="6"/>
          </p:nvPr>
        </p:nvSpPr>
        <p:spPr>
          <a:xfrm>
            <a:off x="2700" y="3700669"/>
            <a:ext cx="77724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marR="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 u="none" strike="noStrike" cap="none">
                <a:solidFill>
                  <a:schemeClr val="dk1"/>
                </a:solidFill>
              </a:defRPr>
            </a:lvl1pPr>
            <a:lvl2pPr marL="914400" marR="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•"/>
              <a:defRPr sz="9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•"/>
              <a:defRPr sz="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0" name="Google Shape;80;p6"/>
          <p:cNvSpPr txBox="1"/>
          <p:nvPr/>
        </p:nvSpPr>
        <p:spPr>
          <a:xfrm>
            <a:off x="1800" y="5967850"/>
            <a:ext cx="7425300" cy="1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6"/>
          <p:cNvSpPr txBox="1">
            <a:spLocks noGrp="1"/>
          </p:cNvSpPr>
          <p:nvPr>
            <p:ph type="subTitle" idx="7"/>
          </p:nvPr>
        </p:nvSpPr>
        <p:spPr>
          <a:xfrm>
            <a:off x="1800" y="5447700"/>
            <a:ext cx="7772700" cy="1013400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6"/>
          <p:cNvSpPr>
            <a:spLocks noGrp="1"/>
          </p:cNvSpPr>
          <p:nvPr>
            <p:ph type="pic" idx="8"/>
          </p:nvPr>
        </p:nvSpPr>
        <p:spPr>
          <a:xfrm>
            <a:off x="684464" y="6306128"/>
            <a:ext cx="5946300" cy="809700"/>
          </a:xfrm>
          <a:prstGeom prst="rect">
            <a:avLst/>
          </a:prstGeom>
          <a:noFill/>
          <a:ln w="86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6"/>
          <p:cNvSpPr txBox="1">
            <a:spLocks noGrp="1"/>
          </p:cNvSpPr>
          <p:nvPr>
            <p:ph type="body" idx="9"/>
          </p:nvPr>
        </p:nvSpPr>
        <p:spPr>
          <a:xfrm>
            <a:off x="3600" y="5800069"/>
            <a:ext cx="77724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marR="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 u="none" strike="noStrike" cap="none">
                <a:solidFill>
                  <a:schemeClr val="dk1"/>
                </a:solidFill>
              </a:defRPr>
            </a:lvl1pPr>
            <a:lvl2pPr marL="914400" marR="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•"/>
              <a:defRPr sz="9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•"/>
              <a:defRPr sz="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4" name="Google Shape;84;p6"/>
          <p:cNvSpPr txBox="1"/>
          <p:nvPr/>
        </p:nvSpPr>
        <p:spPr>
          <a:xfrm>
            <a:off x="150" y="8067250"/>
            <a:ext cx="7425300" cy="1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6"/>
          <p:cNvSpPr txBox="1">
            <a:spLocks noGrp="1"/>
          </p:cNvSpPr>
          <p:nvPr>
            <p:ph type="subTitle" idx="13"/>
          </p:nvPr>
        </p:nvSpPr>
        <p:spPr>
          <a:xfrm>
            <a:off x="150" y="7547100"/>
            <a:ext cx="7772700" cy="1013400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6" name="Google Shape;86;p6"/>
          <p:cNvSpPr>
            <a:spLocks noGrp="1"/>
          </p:cNvSpPr>
          <p:nvPr>
            <p:ph type="pic" idx="14"/>
          </p:nvPr>
        </p:nvSpPr>
        <p:spPr>
          <a:xfrm>
            <a:off x="682962" y="8260790"/>
            <a:ext cx="5946300" cy="809700"/>
          </a:xfrm>
          <a:prstGeom prst="rect">
            <a:avLst/>
          </a:prstGeom>
          <a:noFill/>
          <a:ln w="86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6"/>
          <p:cNvSpPr txBox="1">
            <a:spLocks noGrp="1"/>
          </p:cNvSpPr>
          <p:nvPr>
            <p:ph type="body" idx="15"/>
          </p:nvPr>
        </p:nvSpPr>
        <p:spPr>
          <a:xfrm>
            <a:off x="1950" y="7899471"/>
            <a:ext cx="77724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marR="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 u="none" strike="noStrike" cap="none">
                <a:solidFill>
                  <a:schemeClr val="dk1"/>
                </a:solidFill>
              </a:defRPr>
            </a:lvl1pPr>
            <a:lvl2pPr marL="914400" marR="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•"/>
              <a:defRPr sz="9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•"/>
              <a:defRPr sz="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88" name="Google Shape;88;p6" title="NextGen-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5075" y="483865"/>
            <a:ext cx="1258325" cy="28507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6"/>
          <p:cNvSpPr/>
          <p:nvPr/>
        </p:nvSpPr>
        <p:spPr>
          <a:xfrm>
            <a:off x="0" y="9580475"/>
            <a:ext cx="7772700" cy="4779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"/>
          <p:cNvSpPr txBox="1"/>
          <p:nvPr/>
        </p:nvSpPr>
        <p:spPr>
          <a:xfrm>
            <a:off x="5271825" y="9730350"/>
            <a:ext cx="21534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33333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91" name="Google Shape;91;p6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228600" y="9730325"/>
            <a:ext cx="1370830" cy="1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6"/>
          <p:cNvSpPr txBox="1"/>
          <p:nvPr/>
        </p:nvSpPr>
        <p:spPr>
          <a:xfrm>
            <a:off x="7434475" y="9580500"/>
            <a:ext cx="338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4753375" y="9665550"/>
            <a:ext cx="268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Betterworks Company Confidential 2026</a:t>
            </a:r>
            <a:endParaRPr sz="8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4" name="Google Shape;94;p6"/>
          <p:cNvCxnSpPr/>
          <p:nvPr/>
        </p:nvCxnSpPr>
        <p:spPr>
          <a:xfrm>
            <a:off x="7457725" y="9717300"/>
            <a:ext cx="0" cy="204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Gray">
  <p:cSld name="Transition 5_1_2_1_1">
    <p:bg>
      <p:bgPr>
        <a:solidFill>
          <a:srgbClr val="F8F8F8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n Ones - Blank">
  <p:cSld name="Transition 5_1_2_1_1_1">
    <p:bg>
      <p:bgPr>
        <a:solidFill>
          <a:srgbClr val="FFBF21">
            <a:alpha val="8000"/>
          </a:srgbClr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alytics - Blank">
  <p:cSld name="Transition 5_1_2_1_1_1_1_3">
    <p:bg>
      <p:bgPr>
        <a:solidFill>
          <a:srgbClr val="037E9D">
            <a:alpha val="10000"/>
          </a:srgbClr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gagement - Blank 1">
  <p:cSld name="Transition 5_1_2_1_1_1_1_2_2">
    <p:bg>
      <p:bgPr>
        <a:solidFill>
          <a:srgbClr val="4DC6D1">
            <a:alpha val="8000"/>
          </a:srgbClr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edback &amp; Recognition - Blank">
  <p:cSld name="Transition 5_1_2_1_1_1_1_2_1_2">
    <p:bg>
      <p:bgPr>
        <a:solidFill>
          <a:srgbClr val="008AAB">
            <a:alpha val="10000"/>
          </a:srgbClr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#1 - Gradient - Title">
  <p:cSld name="Transition 5_1_2_1_1_1_1_2_1_1_1">
    <p:bg>
      <p:bgPr>
        <a:gradFill>
          <a:gsLst>
            <a:gs pos="0">
              <a:srgbClr val="008AAB">
                <a:alpha val="14901"/>
              </a:srgbClr>
            </a:gs>
            <a:gs pos="100000">
              <a:srgbClr val="7D6EBF">
                <a:alpha val="14901"/>
              </a:srgbClr>
            </a:gs>
          </a:gsLst>
          <a:lin ang="8100019" scaled="0"/>
        </a:gra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5" name="Google Shape;255;p24" title="BW_Logo_Black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9508" y="898799"/>
            <a:ext cx="4689324" cy="6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4"/>
          <p:cNvSpPr txBox="1">
            <a:spLocks noGrp="1"/>
          </p:cNvSpPr>
          <p:nvPr>
            <p:ph type="ctrTitle"/>
          </p:nvPr>
        </p:nvSpPr>
        <p:spPr>
          <a:xfrm>
            <a:off x="264956" y="1529300"/>
            <a:ext cx="6595800" cy="1851600"/>
          </a:xfrm>
          <a:prstGeom prst="rect">
            <a:avLst/>
          </a:prstGeom>
        </p:spPr>
        <p:txBody>
          <a:bodyPr spcFirstLastPara="1" wrap="square" lIns="365750" tIns="45700" rIns="91425" bIns="457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7" name="Google Shape;257;p24"/>
          <p:cNvSpPr txBox="1">
            <a:spLocks noGrp="1"/>
          </p:cNvSpPr>
          <p:nvPr>
            <p:ph type="subTitle" idx="1"/>
          </p:nvPr>
        </p:nvSpPr>
        <p:spPr>
          <a:xfrm>
            <a:off x="264950" y="3414074"/>
            <a:ext cx="6595800" cy="714900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Open Sans Light"/>
              <a:buNone/>
              <a:defRPr sz="2800" b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69288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0" y="2345493"/>
            <a:ext cx="7437300" cy="7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•"/>
              <a:defRPr sz="2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•"/>
              <a:defRPr sz="15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558051" y="9609600"/>
            <a:ext cx="2145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60" r:id="rId4"/>
    <p:sldLayoutId id="2147483661" r:id="rId5"/>
    <p:sldLayoutId id="2147483664" r:id="rId6"/>
    <p:sldLayoutId id="2147483666" r:id="rId7"/>
    <p:sldLayoutId id="2147483668" r:id="rId8"/>
    <p:sldLayoutId id="2147483670" r:id="rId9"/>
    <p:sldLayoutId id="2147483672" r:id="rId10"/>
    <p:sldLayoutId id="2147483674" r:id="rId11"/>
    <p:sldLayoutId id="2147483676" r:id="rId12"/>
    <p:sldLayoutId id="214748367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40" title="ProductPages-ShareThumbnail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339" y="7380437"/>
            <a:ext cx="3264000" cy="3263100"/>
          </a:xfrm>
          <a:prstGeom prst="roundRect">
            <a:avLst>
              <a:gd name="adj" fmla="val 3260"/>
            </a:avLst>
          </a:prstGeom>
          <a:noFill/>
          <a:ln w="5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5" name="Google Shape;405;p40" title="ProductPages-ShareThumbnail1.png"/>
          <p:cNvPicPr preferRelativeResize="0"/>
          <p:nvPr/>
        </p:nvPicPr>
        <p:blipFill rotWithShape="1">
          <a:blip r:embed="rId4">
            <a:alphaModFix/>
          </a:blip>
          <a:srcRect l="1729" t="2680" b="3281"/>
          <a:stretch/>
        </p:blipFill>
        <p:spPr>
          <a:xfrm>
            <a:off x="4461291" y="4657075"/>
            <a:ext cx="2452500" cy="2346600"/>
          </a:xfrm>
          <a:prstGeom prst="roundRect">
            <a:avLst>
              <a:gd name="adj" fmla="val 5696"/>
            </a:avLst>
          </a:prstGeom>
          <a:noFill/>
          <a:ln w="5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6" name="Google Shape;406;p40" title="ProductPages-ShareThumbnail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7375" y="6602787"/>
            <a:ext cx="2249700" cy="2249700"/>
          </a:xfrm>
          <a:prstGeom prst="roundRect">
            <a:avLst>
              <a:gd name="adj" fmla="val 4581"/>
            </a:avLst>
          </a:prstGeom>
          <a:noFill/>
          <a:ln w="5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7" name="Google Shape;407;p40"/>
          <p:cNvSpPr txBox="1">
            <a:spLocks noGrp="1"/>
          </p:cNvSpPr>
          <p:nvPr>
            <p:ph type="ctrTitle"/>
          </p:nvPr>
        </p:nvSpPr>
        <p:spPr>
          <a:xfrm>
            <a:off x="264956" y="1529300"/>
            <a:ext cx="6595800" cy="1851600"/>
          </a:xfrm>
          <a:prstGeom prst="rect">
            <a:avLst/>
          </a:prstGeom>
        </p:spPr>
        <p:txBody>
          <a:bodyPr spcFirstLastPara="1" wrap="square" lIns="365750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88" dirty="0"/>
              <a:t>The New NextGen Experience</a:t>
            </a:r>
            <a:endParaRPr dirty="0"/>
          </a:p>
        </p:txBody>
      </p:sp>
      <p:sp>
        <p:nvSpPr>
          <p:cNvPr id="408" name="Google Shape;408;p40"/>
          <p:cNvSpPr txBox="1">
            <a:spLocks noGrp="1"/>
          </p:cNvSpPr>
          <p:nvPr>
            <p:ph type="subTitle" idx="1"/>
          </p:nvPr>
        </p:nvSpPr>
        <p:spPr>
          <a:xfrm>
            <a:off x="264950" y="3414073"/>
            <a:ext cx="6595800" cy="1243001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dirty="0"/>
              <a:t>Quick Guide to What’s New in Our Platform</a:t>
            </a:r>
            <a:endParaRPr dirty="0"/>
          </a:p>
        </p:txBody>
      </p:sp>
      <p:pic>
        <p:nvPicPr>
          <p:cNvPr id="409" name="Google Shape;409;p40" title="NextGen-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4950" y="9331042"/>
            <a:ext cx="1872725" cy="424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180667" cy="1252800"/>
          </a:xfrm>
          <a:prstGeom prst="rect">
            <a:avLst/>
          </a:prstGeom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New </a:t>
            </a:r>
            <a:r>
              <a:rPr lang="en" dirty="0" err="1"/>
              <a:t>Betterworks</a:t>
            </a:r>
            <a:r>
              <a:rPr lang="en" dirty="0"/>
              <a:t> NextGen Experience</a:t>
            </a:r>
            <a:endParaRPr dirty="0"/>
          </a:p>
        </p:txBody>
      </p:sp>
      <p:sp>
        <p:nvSpPr>
          <p:cNvPr id="503" name="Google Shape;503;p52"/>
          <p:cNvSpPr txBox="1">
            <a:spLocks noGrp="1"/>
          </p:cNvSpPr>
          <p:nvPr>
            <p:ph type="body" idx="2"/>
          </p:nvPr>
        </p:nvSpPr>
        <p:spPr>
          <a:xfrm>
            <a:off x="-1" y="2719840"/>
            <a:ext cx="4984595" cy="6859058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What’s New &amp; What’s Changing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dirty="0"/>
              <a:t>You’ll notice a refreshed, more intuitive experience designed to make day-to-day performance activities easier.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Modern, simplified layout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" sz="1100" dirty="0">
                <a:latin typeface="Open Sans Light"/>
                <a:ea typeface="Open Sans Light"/>
                <a:cs typeface="Open Sans Light"/>
                <a:sym typeface="Open Sans Light"/>
              </a:rPr>
              <a:t>Cleaner design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endParaRPr lang="en" sz="1100" b="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" sz="1100" dirty="0">
                <a:latin typeface="Open Sans Light"/>
                <a:ea typeface="Open Sans Light"/>
                <a:cs typeface="Open Sans Light"/>
                <a:sym typeface="Open Sans Light"/>
              </a:rPr>
              <a:t>Updated navigation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endParaRPr lang="en" sz="1100" b="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" sz="1100" dirty="0">
                <a:latin typeface="Open Sans Light"/>
                <a:ea typeface="Open Sans Light"/>
                <a:cs typeface="Open Sans Light"/>
                <a:sym typeface="Open Sans Light"/>
              </a:rPr>
              <a:t>Improved clarity</a:t>
            </a:r>
            <a:r>
              <a:rPr lang="en-US" sz="1100" b="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</a:p>
          <a:p>
            <a:pPr marL="158750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endParaRPr lang="en-US" sz="1100" b="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/>
              <a:t>Streamlined workflows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/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Improved goal creation functionality and alignment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endParaRPr lang="en-US" sz="1100" b="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Updated and new AI assists and summaries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endParaRPr lang="en-US" sz="1100" b="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Clearer focus on your performance and talent profile</a:t>
            </a:r>
            <a:endParaRPr lang="en-US" sz="1100" b="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58750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endParaRPr lang="en-US" sz="1100" b="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/>
              <a:t>Improved dashboards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/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Updated personal and manager views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endParaRPr lang="en-US" sz="1100" b="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Clearer progress visuals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endParaRPr lang="en-US" sz="1100" b="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Easier access to upcoming To Dos and actions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endParaRPr lang="en-US" sz="1100" b="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/>
              <a:t>Better accessibility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/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More intuitive mobile experience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endParaRPr lang="en-US" sz="1100" b="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Improved responsiveness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endParaRPr lang="en-US" sz="1100" b="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Enhanced support for divers users</a:t>
            </a:r>
            <a:endParaRPr lang="en-US" sz="1100" b="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58750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endParaRPr sz="1100" b="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06" name="Google Shape;506;p52"/>
          <p:cNvSpPr txBox="1">
            <a:spLocks noGrp="1"/>
          </p:cNvSpPr>
          <p:nvPr>
            <p:ph type="body" idx="1"/>
          </p:nvPr>
        </p:nvSpPr>
        <p:spPr>
          <a:xfrm>
            <a:off x="1800" y="1359920"/>
            <a:ext cx="7772400" cy="1252800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Our program will be upgrading to the new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Betterworks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NextGen user interface. This change is part of improving how we align goals, support ongoing conversations, develop through feedback, and keep teams connected to the work that matters most.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This quick guide explains what’s changing, what’s staying the same, and how we will support everyone through the transition. </a:t>
            </a:r>
            <a:endParaRPr sz="11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4E41F6-5388-33F3-D9E8-ED21F3961D32}"/>
              </a:ext>
            </a:extLst>
          </p:cNvPr>
          <p:cNvSpPr/>
          <p:nvPr/>
        </p:nvSpPr>
        <p:spPr>
          <a:xfrm>
            <a:off x="4716966" y="3757961"/>
            <a:ext cx="2765502" cy="38806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visual for your program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>
          <a:extLst>
            <a:ext uri="{FF2B5EF4-FFF2-40B4-BE49-F238E27FC236}">
              <a16:creationId xmlns:a16="http://schemas.microsoft.com/office/drawing/2014/main" id="{99DF7FF0-ACBA-D836-9DF5-65AFF37C6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2">
            <a:extLst>
              <a:ext uri="{FF2B5EF4-FFF2-40B4-BE49-F238E27FC236}">
                <a16:creationId xmlns:a16="http://schemas.microsoft.com/office/drawing/2014/main" id="{373B8FEF-CA19-0CB2-21A3-F0C0BD32DB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6180667" cy="1252800"/>
          </a:xfrm>
          <a:prstGeom prst="rect">
            <a:avLst/>
          </a:prstGeom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New </a:t>
            </a:r>
            <a:r>
              <a:rPr lang="en" dirty="0" err="1"/>
              <a:t>Betterworks</a:t>
            </a:r>
            <a:r>
              <a:rPr lang="en" dirty="0"/>
              <a:t> NextGen Experience</a:t>
            </a:r>
            <a:endParaRPr dirty="0"/>
          </a:p>
        </p:txBody>
      </p:sp>
      <p:sp>
        <p:nvSpPr>
          <p:cNvPr id="503" name="Google Shape;503;p52">
            <a:extLst>
              <a:ext uri="{FF2B5EF4-FFF2-40B4-BE49-F238E27FC236}">
                <a16:creationId xmlns:a16="http://schemas.microsoft.com/office/drawing/2014/main" id="{3898553B-CC23-F585-E6EF-D2592D2BC61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0" y="1359920"/>
            <a:ext cx="4984595" cy="3000207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What’s NOT Changing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dirty="0"/>
              <a:t>This upgrade does </a:t>
            </a:r>
            <a:r>
              <a:rPr lang="en-US" sz="1100" dirty="0"/>
              <a:t>not</a:t>
            </a:r>
            <a:r>
              <a:rPr lang="en-US" sz="1100" b="0" dirty="0"/>
              <a:t> change our performance program or expectations.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" sz="1100" dirty="0">
                <a:latin typeface="Open Sans Light"/>
                <a:ea typeface="Open Sans Light"/>
                <a:cs typeface="Open Sans Light"/>
                <a:sym typeface="Open Sans Light"/>
              </a:rPr>
              <a:t>Our performance cycles, timelines, and processes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endParaRPr lang="en" sz="1100" b="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" sz="1100" dirty="0">
                <a:latin typeface="Open Sans Light"/>
                <a:ea typeface="Open Sans Light"/>
                <a:cs typeface="Open Sans Light"/>
                <a:sym typeface="Open Sans Light"/>
              </a:rPr>
              <a:t>Templates, frameworks, and program requirements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endParaRPr lang="en" sz="1100" b="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Team and manager responsibilities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endParaRPr lang="en-US" sz="1100" b="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Your goals, conversations, and historical data</a:t>
            </a:r>
          </a:p>
          <a:p>
            <a:pPr marL="158750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endParaRPr lang="en-US" sz="1100" b="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525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r>
              <a:rPr lang="en-US" sz="1100" b="0" dirty="0"/>
              <a:t>Everything you’ve created or completed in </a:t>
            </a:r>
            <a:r>
              <a:rPr lang="en-US" sz="1100" b="0" dirty="0" err="1"/>
              <a:t>Betterworks</a:t>
            </a:r>
            <a:r>
              <a:rPr lang="en-US" sz="1100" b="0" dirty="0"/>
              <a:t> remains exactly the same.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C37A0E-F3E8-CE53-086C-6B9B83E69338}"/>
              </a:ext>
            </a:extLst>
          </p:cNvPr>
          <p:cNvSpPr/>
          <p:nvPr/>
        </p:nvSpPr>
        <p:spPr>
          <a:xfrm>
            <a:off x="4797916" y="1583473"/>
            <a:ext cx="2765502" cy="23640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visual for your program</a:t>
            </a:r>
          </a:p>
        </p:txBody>
      </p:sp>
      <p:sp>
        <p:nvSpPr>
          <p:cNvPr id="7" name="Google Shape;503;p52">
            <a:extLst>
              <a:ext uri="{FF2B5EF4-FFF2-40B4-BE49-F238E27FC236}">
                <a16:creationId xmlns:a16="http://schemas.microsoft.com/office/drawing/2014/main" id="{14B44FE1-BE0A-63FB-5874-35780FC3D233}"/>
              </a:ext>
            </a:extLst>
          </p:cNvPr>
          <p:cNvSpPr txBox="1">
            <a:spLocks/>
          </p:cNvSpPr>
          <p:nvPr/>
        </p:nvSpPr>
        <p:spPr>
          <a:xfrm>
            <a:off x="3765396" y="4638380"/>
            <a:ext cx="4252332" cy="351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Open Sans"/>
              <a:buChar char="•"/>
              <a:defRPr sz="2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Open Sans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Open Sans"/>
              <a:buNone/>
            </a:pPr>
            <a:r>
              <a:rPr lang="en-US" sz="1600" dirty="0"/>
              <a:t>Timeline at a Glance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Open Sans"/>
              <a:buNone/>
            </a:pPr>
            <a:endParaRPr lang="en-US" sz="1100" b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Open Sans"/>
              <a:buNone/>
            </a:pPr>
            <a:r>
              <a:rPr lang="en-US" sz="1100" b="0" dirty="0"/>
              <a:t>Our transition will follow a structured rollout: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Open Sans"/>
              <a:buNone/>
            </a:pPr>
            <a:endParaRPr lang="en-US" sz="1100" dirty="0"/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Test environment upgrade &amp; validation</a:t>
            </a: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endParaRPr lang="en-US" sz="1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Content updates and training preparation</a:t>
            </a: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endParaRPr lang="en-US" sz="1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Training  for employees and managers</a:t>
            </a: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endParaRPr lang="en-US" sz="1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Production upgrade</a:t>
            </a: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endParaRPr lang="en-US" sz="1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Post-launch reinforcement and support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buSzPts val="1100"/>
              <a:buFont typeface="Open Sans"/>
              <a:buNone/>
            </a:pPr>
            <a:endParaRPr lang="en-US" sz="1100" b="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" name="Google Shape;503;p52">
            <a:extLst>
              <a:ext uri="{FF2B5EF4-FFF2-40B4-BE49-F238E27FC236}">
                <a16:creationId xmlns:a16="http://schemas.microsoft.com/office/drawing/2014/main" id="{D0FAE0A4-0E7C-83FC-9C42-8CF198FD87A9}"/>
              </a:ext>
            </a:extLst>
          </p:cNvPr>
          <p:cNvSpPr txBox="1">
            <a:spLocks/>
          </p:cNvSpPr>
          <p:nvPr/>
        </p:nvSpPr>
        <p:spPr>
          <a:xfrm>
            <a:off x="0" y="4638378"/>
            <a:ext cx="4984595" cy="351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Open Sans"/>
              <a:buChar char="•"/>
              <a:defRPr sz="2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Open Sans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Open Sans"/>
              <a:buNone/>
            </a:pPr>
            <a:r>
              <a:rPr lang="en-US" sz="1600" dirty="0"/>
              <a:t>How We’ll Support You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Open Sans"/>
              <a:buNone/>
            </a:pPr>
            <a:endParaRPr lang="en-US" sz="1100" b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Open Sans"/>
              <a:buNone/>
            </a:pPr>
            <a:r>
              <a:rPr lang="en-US" sz="1100" b="0" dirty="0"/>
              <a:t>During the transition, our internal team will provide: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Open Sans"/>
              <a:buNone/>
            </a:pPr>
            <a:endParaRPr lang="en-US" sz="1100" dirty="0"/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Updated walkthrough guides</a:t>
            </a: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endParaRPr lang="en-US" sz="1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Employee and Manager Quick Start guides</a:t>
            </a: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endParaRPr lang="en-US" sz="1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Training materials and short demos</a:t>
            </a: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endParaRPr lang="en-US" sz="1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Clear communication before and after launch</a:t>
            </a: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endParaRPr lang="en-US" sz="1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Support channels for any questions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buSzPts val="1100"/>
              <a:buFont typeface="Open Sans"/>
              <a:buNone/>
            </a:pPr>
            <a:endParaRPr lang="en-US" sz="1100" b="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Google Shape;503;p52">
            <a:extLst>
              <a:ext uri="{FF2B5EF4-FFF2-40B4-BE49-F238E27FC236}">
                <a16:creationId xmlns:a16="http://schemas.microsoft.com/office/drawing/2014/main" id="{527854CE-210D-6944-259C-D9138BC77E69}"/>
              </a:ext>
            </a:extLst>
          </p:cNvPr>
          <p:cNvSpPr txBox="1">
            <a:spLocks/>
          </p:cNvSpPr>
          <p:nvPr/>
        </p:nvSpPr>
        <p:spPr>
          <a:xfrm>
            <a:off x="-1" y="7817005"/>
            <a:ext cx="7772401" cy="175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Open Sans"/>
              <a:buChar char="•"/>
              <a:defRPr sz="2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Open Sans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9525" indent="0">
              <a:lnSpc>
                <a:spcPct val="115000"/>
              </a:lnSpc>
              <a:spcBef>
                <a:spcPts val="0"/>
              </a:spcBef>
              <a:buSzPts val="1100"/>
              <a:buFont typeface="Open Sans"/>
              <a:buNone/>
            </a:pPr>
            <a:r>
              <a:rPr lang="en-US" sz="1100" b="0" dirty="0"/>
              <a:t>You’ll receive additional details and resources as we move through each stage.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buSzPts val="1100"/>
              <a:buFont typeface="Open Sans"/>
              <a:buNone/>
            </a:pPr>
            <a:endParaRPr lang="en-US" sz="1100" b="0" dirty="0"/>
          </a:p>
          <a:p>
            <a:pPr marL="9525" indent="0">
              <a:lnSpc>
                <a:spcPct val="115000"/>
              </a:lnSpc>
              <a:spcBef>
                <a:spcPts val="0"/>
              </a:spcBef>
              <a:buSzPts val="1100"/>
              <a:buFont typeface="Open Sans"/>
              <a:buNone/>
            </a:pPr>
            <a:r>
              <a:rPr lang="en-US" sz="1100" b="0" dirty="0"/>
              <a:t>Please reach out to your manager or </a:t>
            </a:r>
            <a:r>
              <a:rPr lang="en-US" sz="1100" dirty="0"/>
              <a:t>[name and email]</a:t>
            </a:r>
            <a:r>
              <a:rPr lang="en-US" sz="1100" b="0" dirty="0"/>
              <a:t> for support during the transition.  </a:t>
            </a:r>
          </a:p>
        </p:txBody>
      </p:sp>
    </p:spTree>
    <p:extLst>
      <p:ext uri="{BB962C8B-B14F-4D97-AF65-F5344CB8AC3E}">
        <p14:creationId xmlns:p14="http://schemas.microsoft.com/office/powerpoint/2010/main" val="3723470304"/>
      </p:ext>
    </p:extLst>
  </p:cSld>
  <p:clrMapOvr>
    <a:masterClrMapping/>
  </p:clrMapOvr>
</p:sld>
</file>

<file path=ppt/theme/theme1.xml><?xml version="1.0" encoding="utf-8"?>
<a:theme xmlns:a="http://schemas.openxmlformats.org/drawingml/2006/main" name="2025 Betterworks Branded Theme">
  <a:themeElements>
    <a:clrScheme name="Betterworks2019">
      <a:dk1>
        <a:srgbClr val="333333"/>
      </a:dk1>
      <a:lt1>
        <a:srgbClr val="FFFFFF"/>
      </a:lt1>
      <a:dk2>
        <a:srgbClr val="787878"/>
      </a:dk2>
      <a:lt2>
        <a:srgbClr val="F2F2F2"/>
      </a:lt2>
      <a:accent1>
        <a:srgbClr val="008AAB"/>
      </a:accent1>
      <a:accent2>
        <a:srgbClr val="FF7569"/>
      </a:accent2>
      <a:accent3>
        <a:srgbClr val="4DC6D1"/>
      </a:accent3>
      <a:accent4>
        <a:srgbClr val="80BB00"/>
      </a:accent4>
      <a:accent5>
        <a:srgbClr val="FFBF21"/>
      </a:accent5>
      <a:accent6>
        <a:srgbClr val="534487"/>
      </a:accent6>
      <a:hlink>
        <a:srgbClr val="008AAB"/>
      </a:hlink>
      <a:folHlink>
        <a:srgbClr val="5244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432</Words>
  <Application>Microsoft Macintosh PowerPoint</Application>
  <PresentationFormat>Custom</PresentationFormat>
  <Paragraphs>93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Open Sans Light</vt:lpstr>
      <vt:lpstr>Open Sans</vt:lpstr>
      <vt:lpstr>Open Sans Medium</vt:lpstr>
      <vt:lpstr>2025 Betterworks Branded Theme</vt:lpstr>
      <vt:lpstr>The New NextGen Experience</vt:lpstr>
      <vt:lpstr>The New Betterworks NextGen Experience</vt:lpstr>
      <vt:lpstr>The New Betterworks NextGen Experience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Caitlin Collins</cp:lastModifiedBy>
  <cp:revision>2</cp:revision>
  <dcterms:modified xsi:type="dcterms:W3CDTF">2025-11-19T22:07:15Z</dcterms:modified>
</cp:coreProperties>
</file>