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"/>
  </p:notesMasterIdLst>
  <p:sldIdLst>
    <p:sldId id="263" r:id="rId2"/>
    <p:sldId id="275" r:id="rId3"/>
    <p:sldId id="286" r:id="rId4"/>
  </p:sldIdLst>
  <p:sldSz cx="7772400" cy="100584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Light" panose="020B0306030504020204" pitchFamily="34" charset="0"/>
      <p:regular r:id="rId10"/>
      <p:bold r:id="rId11"/>
      <p:italic r:id="rId12"/>
      <p:boldItalic r:id="rId13"/>
    </p:embeddedFont>
    <p:embeddedFont>
      <p:font typeface="Open Sans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">
          <p15:clr>
            <a:srgbClr val="747775"/>
          </p15:clr>
        </p15:guide>
        <p15:guide id="2" orient="horz" pos="5472">
          <p15:clr>
            <a:srgbClr val="747775"/>
          </p15:clr>
        </p15:guide>
        <p15:guide id="3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3"/>
    <p:restoredTop sz="94577"/>
  </p:normalViewPr>
  <p:slideViewPr>
    <p:cSldViewPr snapToGrid="0">
      <p:cViewPr>
        <p:scale>
          <a:sx n="108" d="100"/>
          <a:sy n="108" d="100"/>
        </p:scale>
        <p:origin x="184" y="-984"/>
      </p:cViewPr>
      <p:guideLst>
        <p:guide orient="horz" pos="105"/>
        <p:guide orient="horz" pos="54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e497a1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e497a1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809D8232-86F6-CD9C-4DAA-8B3C1287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>
            <a:extLst>
              <a:ext uri="{FF2B5EF4-FFF2-40B4-BE49-F238E27FC236}">
                <a16:creationId xmlns:a16="http://schemas.microsoft.com/office/drawing/2014/main" id="{F5ACD651-E976-A5CE-3B51-43A924571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>
            <a:extLst>
              <a:ext uri="{FF2B5EF4-FFF2-40B4-BE49-F238E27FC236}">
                <a16:creationId xmlns:a16="http://schemas.microsoft.com/office/drawing/2014/main" id="{F8D1A304-E118-AB51-B915-7A16B2D51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04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Transition 5_1_2_1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bration - Blank">
  <p:cSld name="Transition 5_1_2_1_1_1_1_1_2">
    <p:bg>
      <p:bgPr>
        <a:solidFill>
          <a:srgbClr val="80BB00">
            <a:alpha val="8000"/>
          </a:srgb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versations - Blank">
  <p:cSld name="Transition 5_1_2_1_1_1_1_1_1_2">
    <p:bg>
      <p:bgPr>
        <a:solidFill>
          <a:srgbClr val="FF7569">
            <a:alpha val="8000"/>
          </a:srgb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- Blank 1">
  <p:cSld name="Transition 5_1_2_1_1_1_1_1_1_1_1">
    <p:bg>
      <p:bgPr>
        <a:solidFill>
          <a:srgbClr val="7D6EBF">
            <a:alpha val="10000"/>
          </a:srgb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Shot - Title, Subtitle, Text">
  <p:cSld name="Transition 5_1_2_1_3_6_1_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800" y="1801520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2132275"/>
            <a:ext cx="7425300" cy="7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" name="Google Shape;15;p3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0" y="2928450"/>
            <a:ext cx="48612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>
            <a:off x="5181600" y="2552712"/>
            <a:ext cx="2594100" cy="6051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Google Shape;20;p3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4 Shots - Horizontal">
  <p:cSld name="Transition 5_1_2_1_3_6_1_2_5_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0" y="183510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" name="Google Shape;71;p6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850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1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6"/>
          <p:cNvSpPr>
            <a:spLocks noGrp="1"/>
          </p:cNvSpPr>
          <p:nvPr>
            <p:ph type="pic" idx="2"/>
          </p:nvPr>
        </p:nvSpPr>
        <p:spPr>
          <a:xfrm>
            <a:off x="682825" y="219725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"/>
          <p:cNvSpPr txBox="1">
            <a:spLocks noGrp="1"/>
          </p:cNvSpPr>
          <p:nvPr>
            <p:ph type="body" idx="3"/>
          </p:nvPr>
        </p:nvSpPr>
        <p:spPr>
          <a:xfrm>
            <a:off x="1800" y="166731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900" y="38684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4"/>
          </p:nvPr>
        </p:nvSpPr>
        <p:spPr>
          <a:xfrm>
            <a:off x="900" y="33483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6"/>
          <p:cNvSpPr>
            <a:spLocks noGrp="1"/>
          </p:cNvSpPr>
          <p:nvPr>
            <p:ph type="pic" idx="5"/>
          </p:nvPr>
        </p:nvSpPr>
        <p:spPr>
          <a:xfrm>
            <a:off x="683645" y="4255167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"/>
          <p:cNvSpPr txBox="1">
            <a:spLocks noGrp="1"/>
          </p:cNvSpPr>
          <p:nvPr>
            <p:ph type="body" idx="6"/>
          </p:nvPr>
        </p:nvSpPr>
        <p:spPr>
          <a:xfrm>
            <a:off x="2700" y="37006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1800" y="59678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7"/>
          </p:nvPr>
        </p:nvSpPr>
        <p:spPr>
          <a:xfrm>
            <a:off x="1800" y="54477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pic" idx="8"/>
          </p:nvPr>
        </p:nvSpPr>
        <p:spPr>
          <a:xfrm>
            <a:off x="684464" y="6306128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"/>
          <p:cNvSpPr txBox="1">
            <a:spLocks noGrp="1"/>
          </p:cNvSpPr>
          <p:nvPr>
            <p:ph type="body" idx="9"/>
          </p:nvPr>
        </p:nvSpPr>
        <p:spPr>
          <a:xfrm>
            <a:off x="3600" y="58000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150" y="80672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6"/>
          <p:cNvSpPr txBox="1">
            <a:spLocks noGrp="1"/>
          </p:cNvSpPr>
          <p:nvPr>
            <p:ph type="subTitle" idx="13"/>
          </p:nvPr>
        </p:nvSpPr>
        <p:spPr>
          <a:xfrm>
            <a:off x="150" y="75471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6"/>
          <p:cNvSpPr>
            <a:spLocks noGrp="1"/>
          </p:cNvSpPr>
          <p:nvPr>
            <p:ph type="pic" idx="14"/>
          </p:nvPr>
        </p:nvSpPr>
        <p:spPr>
          <a:xfrm>
            <a:off x="682962" y="826079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"/>
          <p:cNvSpPr txBox="1">
            <a:spLocks noGrp="1"/>
          </p:cNvSpPr>
          <p:nvPr>
            <p:ph type="body" idx="15"/>
          </p:nvPr>
        </p:nvSpPr>
        <p:spPr>
          <a:xfrm>
            <a:off x="1950" y="7899471"/>
            <a:ext cx="77724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8" name="Google Shape;88;p6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6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Transition 5_1_2_1_1">
    <p:bg>
      <p:bgPr>
        <a:solidFill>
          <a:srgbClr val="F8F8F8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n Ones - Blank">
  <p:cSld name="Transition 5_1_2_1_1_1">
    <p:bg>
      <p:bgPr>
        <a:solidFill>
          <a:srgbClr val="FFBF21">
            <a:alpha val="8000"/>
          </a:srgb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alytics - Blank">
  <p:cSld name="Transition 5_1_2_1_1_1_1_3">
    <p:bg>
      <p:bgPr>
        <a:solidFill>
          <a:srgbClr val="037E9D">
            <a:alpha val="10000"/>
          </a:srgb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ment - Blank 1">
  <p:cSld name="Transition 5_1_2_1_1_1_1_2_2">
    <p:bg>
      <p:bgPr>
        <a:solidFill>
          <a:srgbClr val="4DC6D1">
            <a:alpha val="8000"/>
          </a:srgb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&amp; Recognition - Blank">
  <p:cSld name="Transition 5_1_2_1_1_1_1_2_1_2">
    <p:bg>
      <p:bgPr>
        <a:solidFill>
          <a:srgbClr val="008AAB">
            <a:alpha val="10000"/>
          </a:srgbClr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#1 - Gradient - Title">
  <p:cSld name="Transition 5_1_2_1_1_1_1_2_1_1_1">
    <p:bg>
      <p:bgPr>
        <a:gradFill>
          <a:gsLst>
            <a:gs pos="0">
              <a:srgbClr val="008AAB">
                <a:alpha val="14901"/>
              </a:srgbClr>
            </a:gs>
            <a:gs pos="100000">
              <a:srgbClr val="7D6EBF">
                <a:alpha val="14901"/>
              </a:srgbClr>
            </a:gs>
          </a:gsLst>
          <a:lin ang="8100019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24" title="BW_Logo_Blac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508" y="898799"/>
            <a:ext cx="4689324" cy="6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1"/>
          </p:nvPr>
        </p:nvSpPr>
        <p:spPr>
          <a:xfrm>
            <a:off x="264950" y="3414074"/>
            <a:ext cx="6595800" cy="7149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Open Sans Light"/>
              <a:buNone/>
              <a:defRPr sz="2800"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2345493"/>
            <a:ext cx="7437300" cy="7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558051" y="9609600"/>
            <a:ext cx="21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60" r:id="rId4"/>
    <p:sldLayoutId id="2147483661" r:id="rId5"/>
    <p:sldLayoutId id="2147483664" r:id="rId6"/>
    <p:sldLayoutId id="2147483666" r:id="rId7"/>
    <p:sldLayoutId id="2147483668" r:id="rId8"/>
    <p:sldLayoutId id="2147483670" r:id="rId9"/>
    <p:sldLayoutId id="2147483672" r:id="rId10"/>
    <p:sldLayoutId id="2147483674" r:id="rId11"/>
    <p:sldLayoutId id="2147483676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0" title="ProductPages-ShareThumbnail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39" y="7380437"/>
            <a:ext cx="3264000" cy="3263100"/>
          </a:xfrm>
          <a:prstGeom prst="roundRect">
            <a:avLst>
              <a:gd name="adj" fmla="val 3260"/>
            </a:avLst>
          </a:prstGeom>
          <a:noFill/>
          <a:ln w="5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Google Shape;405;p40" title="ProductPages-ShareThumbnail1.png"/>
          <p:cNvPicPr preferRelativeResize="0"/>
          <p:nvPr/>
        </p:nvPicPr>
        <p:blipFill rotWithShape="1">
          <a:blip r:embed="rId4">
            <a:alphaModFix/>
          </a:blip>
          <a:srcRect l="1729" t="2680" b="3281"/>
          <a:stretch/>
        </p:blipFill>
        <p:spPr>
          <a:xfrm>
            <a:off x="4461291" y="4657075"/>
            <a:ext cx="2452500" cy="2346600"/>
          </a:xfrm>
          <a:prstGeom prst="roundRect">
            <a:avLst>
              <a:gd name="adj" fmla="val 5696"/>
            </a:avLst>
          </a:prstGeom>
          <a:noFill/>
          <a:ln w="5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Google Shape;406;p40" title="ProductPages-ShareThumbnail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375" y="6602787"/>
            <a:ext cx="2249700" cy="2249700"/>
          </a:xfrm>
          <a:prstGeom prst="roundRect">
            <a:avLst>
              <a:gd name="adj" fmla="val 4581"/>
            </a:avLst>
          </a:prstGeom>
          <a:noFill/>
          <a:ln w="5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7" name="Google Shape;407;p40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88" dirty="0"/>
              <a:t>Manager Quick Start Guide</a:t>
            </a:r>
            <a:endParaRPr dirty="0"/>
          </a:p>
        </p:txBody>
      </p:sp>
      <p:sp>
        <p:nvSpPr>
          <p:cNvPr id="408" name="Google Shape;408;p40"/>
          <p:cNvSpPr txBox="1">
            <a:spLocks noGrp="1"/>
          </p:cNvSpPr>
          <p:nvPr>
            <p:ph type="subTitle" idx="1"/>
          </p:nvPr>
        </p:nvSpPr>
        <p:spPr>
          <a:xfrm>
            <a:off x="264950" y="3414073"/>
            <a:ext cx="6595800" cy="124300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/>
              <a:t>What’s new for Managers in </a:t>
            </a:r>
            <a:r>
              <a:rPr lang="en" dirty="0" err="1"/>
              <a:t>Betterworks</a:t>
            </a:r>
            <a:r>
              <a:rPr lang="en" dirty="0"/>
              <a:t> NextGen</a:t>
            </a:r>
            <a:endParaRPr dirty="0"/>
          </a:p>
        </p:txBody>
      </p:sp>
      <p:pic>
        <p:nvPicPr>
          <p:cNvPr id="409" name="Google Shape;409;p40" title="NextGen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950" y="9331042"/>
            <a:ext cx="1872725" cy="42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Manager Quick Start Guide</a:t>
            </a:r>
            <a:endParaRPr dirty="0"/>
          </a:p>
        </p:txBody>
      </p:sp>
      <p:sp>
        <p:nvSpPr>
          <p:cNvPr id="506" name="Google Shape;506;p52"/>
          <p:cNvSpPr txBox="1">
            <a:spLocks noGrp="1"/>
          </p:cNvSpPr>
          <p:nvPr>
            <p:ph type="body" idx="1"/>
          </p:nvPr>
        </p:nvSpPr>
        <p:spPr>
          <a:xfrm>
            <a:off x="1800" y="1359918"/>
            <a:ext cx="7772400" cy="811659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/>
              <a:t>What’s New for Managers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We’ve upgraded our </a:t>
            </a:r>
            <a:r>
              <a:rPr lang="en-US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Betterworks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experience to make it easier for you to support your team through goal-setting, ongoing check-ins, and everyday performance conversations.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You’ll notice: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A cleaner, more intuitive layout</a:t>
            </a:r>
            <a:endParaRPr lang="en-US" sz="1200" b="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Easier navigation between your goals and your team’s goals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Clearer dashboards to track to-dos, progress and follow ups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Streamlined workflows for conversations, feedback, and 1:1s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New and improved AI writing assistants and AI summaries 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r>
              <a:rPr lang="en-US" sz="1200" dirty="0">
                <a:sym typeface="Open Sans Light"/>
              </a:rPr>
              <a:t>What’s NOT changing: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Our performance program, expectations, cycles, and goals remain the same.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buSzPts val="1100"/>
              <a:buFont typeface="Open Sans Light"/>
              <a:buChar char="●"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Your role in the transition: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Reassuring your team that the update is about usability, not new requirements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Encouraging employees to explore the new layout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Reinforcing regular goal updates and check-ins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Pointing your team to available resources when questions arise</a:t>
            </a:r>
          </a:p>
          <a:p>
            <a:pPr marL="15875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Where to begin: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Review your team dashboard: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Get a quick view of goal progress, upcoming conversations, and key actions.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Review your team’s goals: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Familiarize yourself with the updated goal layout and progress indicators.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Check upcoming check-ins or conversations: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Review templates, add notes, and prepare as usual.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Give feedback or recognition: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Use the updated flow to reinforce progress or celebrate wins.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F1475FF8-F031-EFD2-C79A-DD172B0E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>
            <a:extLst>
              <a:ext uri="{FF2B5EF4-FFF2-40B4-BE49-F238E27FC236}">
                <a16:creationId xmlns:a16="http://schemas.microsoft.com/office/drawing/2014/main" id="{0D954603-F459-A3E7-AE30-2D94ADEB78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Manager Quick Start Guide</a:t>
            </a:r>
            <a:endParaRPr dirty="0"/>
          </a:p>
        </p:txBody>
      </p:sp>
      <p:sp>
        <p:nvSpPr>
          <p:cNvPr id="506" name="Google Shape;506;p52">
            <a:extLst>
              <a:ext uri="{FF2B5EF4-FFF2-40B4-BE49-F238E27FC236}">
                <a16:creationId xmlns:a16="http://schemas.microsoft.com/office/drawing/2014/main" id="{08A3F5B0-8054-54FF-584D-A4B12DBDB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0" y="1359918"/>
            <a:ext cx="7772400" cy="811659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Tips for supporting your team: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Normalize exploration: “Take a few minutes to click around and check out what’s new.”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Keep expectations consistent: focus on the same goals and timelines.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Share quick tips with your team as you discover them.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Encourage employees to ask questions and surface issues early.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Resources available to you: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Employee Quick Guide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Updated walkthrough guides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Updated training materials (live or recorded, if applicable)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Internal HR / Program team support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If something doesn’t look right or you need help, please reach out to </a:t>
            </a:r>
            <a:r>
              <a:rPr lang="en-US" sz="1200" dirty="0">
                <a:sym typeface="Open Sans Light"/>
              </a:rPr>
              <a:t>[Internal Program or HR Contact].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One last thing: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The new experience is designed to make your job as a manager easier with clearer priorities, better visibility, and smoother conversations. Give yourself a few minutes to explore, and encourage your team to do the same.</a:t>
            </a:r>
          </a:p>
        </p:txBody>
      </p:sp>
    </p:spTree>
    <p:extLst>
      <p:ext uri="{BB962C8B-B14F-4D97-AF65-F5344CB8AC3E}">
        <p14:creationId xmlns:p14="http://schemas.microsoft.com/office/powerpoint/2010/main" val="535110574"/>
      </p:ext>
    </p:extLst>
  </p:cSld>
  <p:clrMapOvr>
    <a:masterClrMapping/>
  </p:clrMapOvr>
</p:sld>
</file>

<file path=ppt/theme/theme1.xml><?xml version="1.0" encoding="utf-8"?>
<a:theme xmlns:a="http://schemas.openxmlformats.org/drawingml/2006/main" name="2025 Betterworks Branded Theme">
  <a:themeElements>
    <a:clrScheme name="Betterworks2019">
      <a:dk1>
        <a:srgbClr val="333333"/>
      </a:dk1>
      <a:lt1>
        <a:srgbClr val="FFFFFF"/>
      </a:lt1>
      <a:dk2>
        <a:srgbClr val="787878"/>
      </a:dk2>
      <a:lt2>
        <a:srgbClr val="F2F2F2"/>
      </a:lt2>
      <a:accent1>
        <a:srgbClr val="008AAB"/>
      </a:accent1>
      <a:accent2>
        <a:srgbClr val="FF7569"/>
      </a:accent2>
      <a:accent3>
        <a:srgbClr val="4DC6D1"/>
      </a:accent3>
      <a:accent4>
        <a:srgbClr val="80BB00"/>
      </a:accent4>
      <a:accent5>
        <a:srgbClr val="FFBF21"/>
      </a:accent5>
      <a:accent6>
        <a:srgbClr val="534487"/>
      </a:accent6>
      <a:hlink>
        <a:srgbClr val="008AAB"/>
      </a:hlink>
      <a:folHlink>
        <a:srgbClr val="524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471</Words>
  <Application>Microsoft Macintosh PowerPoint</Application>
  <PresentationFormat>Custom</PresentationFormat>
  <Paragraphs>61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Open Sans</vt:lpstr>
      <vt:lpstr>Arial</vt:lpstr>
      <vt:lpstr>Open Sans Light</vt:lpstr>
      <vt:lpstr>Calibri</vt:lpstr>
      <vt:lpstr>Open Sans Medium</vt:lpstr>
      <vt:lpstr>2025 Betterworks Branded Theme</vt:lpstr>
      <vt:lpstr>Manager Quick Start Guide</vt:lpstr>
      <vt:lpstr>Manager Quick Start Guide</vt:lpstr>
      <vt:lpstr>Manager Quick Start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Caitlin Collins</cp:lastModifiedBy>
  <cp:revision>3</cp:revision>
  <dcterms:modified xsi:type="dcterms:W3CDTF">2025-12-10T21:17:36Z</dcterms:modified>
</cp:coreProperties>
</file>