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5"/>
  </p:notesMasterIdLst>
  <p:sldIdLst>
    <p:sldId id="263" r:id="rId2"/>
    <p:sldId id="275" r:id="rId3"/>
    <p:sldId id="286" r:id="rId4"/>
  </p:sldIdLst>
  <p:sldSz cx="7772400" cy="10058400"/>
  <p:notesSz cx="6858000" cy="9144000"/>
  <p:embeddedFontLst>
    <p:embeddedFont>
      <p:font typeface="Open Sans" panose="020B0606030504020204" pitchFamily="34" charset="0"/>
      <p:regular r:id="rId6"/>
      <p:bold r:id="rId7"/>
      <p:italic r:id="rId8"/>
      <p:boldItalic r:id="rId9"/>
    </p:embeddedFont>
    <p:embeddedFont>
      <p:font typeface="Open Sans Light" panose="020B0306030504020204" pitchFamily="34" charset="0"/>
      <p:regular r:id="rId10"/>
      <p:bold r:id="rId11"/>
      <p:italic r:id="rId12"/>
      <p:boldItalic r:id="rId13"/>
    </p:embeddedFont>
    <p:embeddedFont>
      <p:font typeface="Open Sans Medium" pitchFamily="2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05">
          <p15:clr>
            <a:srgbClr val="747775"/>
          </p15:clr>
        </p15:guide>
        <p15:guide id="2" orient="horz" pos="5472">
          <p15:clr>
            <a:srgbClr val="747775"/>
          </p15:clr>
        </p15:guide>
        <p15:guide id="3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924"/>
    <p:restoredTop sz="94577"/>
  </p:normalViewPr>
  <p:slideViewPr>
    <p:cSldViewPr snapToGrid="0">
      <p:cViewPr>
        <p:scale>
          <a:sx n="107" d="100"/>
          <a:sy n="107" d="100"/>
        </p:scale>
        <p:origin x="184" y="-1736"/>
      </p:cViewPr>
      <p:guideLst>
        <p:guide orient="horz" pos="105"/>
        <p:guide orient="horz" pos="5472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9e497a1ec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39e497a1ec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38c57fdca2f_0_5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38c57fdca2f_0_5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Slide Instructions</a:t>
            </a:r>
            <a:r>
              <a:rPr lang="en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sz="1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To swap out the image with a new screenshot, right click and select “Replace image”. Add your new image in and the settings should be automatically applied.</a:t>
            </a:r>
            <a:endParaRPr sz="1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Helpful tip: Double-click your image to adjust it within the frame.</a:t>
            </a:r>
            <a:endParaRPr sz="1200" i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>
          <a:extLst>
            <a:ext uri="{FF2B5EF4-FFF2-40B4-BE49-F238E27FC236}">
              <a16:creationId xmlns:a16="http://schemas.microsoft.com/office/drawing/2014/main" id="{809D8232-86F6-CD9C-4DAA-8B3C12874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38c57fdca2f_0_537:notes">
            <a:extLst>
              <a:ext uri="{FF2B5EF4-FFF2-40B4-BE49-F238E27FC236}">
                <a16:creationId xmlns:a16="http://schemas.microsoft.com/office/drawing/2014/main" id="{F5ACD651-E976-A5CE-3B51-43A924571D9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38c57fdca2f_0_537:notes">
            <a:extLst>
              <a:ext uri="{FF2B5EF4-FFF2-40B4-BE49-F238E27FC236}">
                <a16:creationId xmlns:a16="http://schemas.microsoft.com/office/drawing/2014/main" id="{F8D1A304-E118-AB51-B915-7A16B2D5160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Slide Instructions</a:t>
            </a:r>
            <a:r>
              <a:rPr lang="en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sz="1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To swap out the image with a new screenshot, right click and select “Replace image”. Add your new image in and the settings should be automatically applied.</a:t>
            </a:r>
            <a:endParaRPr sz="1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Helpful tip: Double-click your image to adjust it within the frame.</a:t>
            </a:r>
            <a:endParaRPr sz="1200" i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790449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White">
  <p:cSld name="Transition 5_1_2_1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6"/>
          <p:cNvSpPr txBox="1">
            <a:spLocks noGrp="1"/>
          </p:cNvSpPr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spcFirstLastPara="1" wrap="square" lIns="365750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5" name="Google Shape;265;p26"/>
          <p:cNvSpPr txBox="1">
            <a:spLocks noGrp="1"/>
          </p:cNvSpPr>
          <p:nvPr>
            <p:ph type="subTitle" idx="1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spcFirstLastPara="1" wrap="square" lIns="365750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66" name="Google Shape;266;p26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libration - Blank">
  <p:cSld name="Transition 5_1_2_1_1_1_1_1_2">
    <p:bg>
      <p:bgPr>
        <a:solidFill>
          <a:srgbClr val="80BB00">
            <a:alpha val="8000"/>
          </a:srgbClr>
        </a:solid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8"/>
          <p:cNvSpPr txBox="1"/>
          <p:nvPr/>
        </p:nvSpPr>
        <p:spPr>
          <a:xfrm>
            <a:off x="0" y="0"/>
            <a:ext cx="6928800" cy="11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versations - Blank">
  <p:cSld name="Transition 5_1_2_1_1_1_1_1_1_2">
    <p:bg>
      <p:bgPr>
        <a:solidFill>
          <a:srgbClr val="FF7569">
            <a:alpha val="8000"/>
          </a:srgbClr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oals - Blank 1">
  <p:cSld name="Transition 5_1_2_1_1_1_1_1_1_1_1">
    <p:bg>
      <p:bgPr>
        <a:solidFill>
          <a:srgbClr val="7D6EBF">
            <a:alpha val="10000"/>
          </a:srgbClr>
        </a:solid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2"/>
          <p:cNvSpPr txBox="1"/>
          <p:nvPr/>
        </p:nvSpPr>
        <p:spPr>
          <a:xfrm>
            <a:off x="0" y="0"/>
            <a:ext cx="6928800" cy="11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1 Shot - Title, Subtitle, Text">
  <p:cSld name="Transition 5_1_2_1_3_6_1_2">
    <p:bg>
      <p:bgPr>
        <a:solidFill>
          <a:schemeClr val="l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1800" y="1801520"/>
            <a:ext cx="7772400" cy="8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Open Sans"/>
              <a:buChar char="•"/>
              <a:defRPr sz="21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Char char="•"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Char char="•"/>
              <a:defRPr sz="15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Open Sans"/>
              <a:buChar char="•"/>
              <a:defRPr sz="13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Open Sans"/>
              <a:buChar char="•"/>
              <a:defRPr sz="13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Open Sans"/>
              <a:buChar char="•"/>
              <a:defRPr sz="13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Open Sans"/>
              <a:buChar char="•"/>
              <a:defRPr sz="13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Open Sans"/>
              <a:buChar char="•"/>
              <a:defRPr sz="13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Open Sans"/>
              <a:buChar char="•"/>
              <a:defRPr sz="13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/>
          <p:nvPr/>
        </p:nvSpPr>
        <p:spPr>
          <a:xfrm flipH="1">
            <a:off x="0" y="0"/>
            <a:ext cx="7772700" cy="12528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3"/>
          <p:cNvSpPr txBox="1"/>
          <p:nvPr/>
        </p:nvSpPr>
        <p:spPr>
          <a:xfrm>
            <a:off x="0" y="0"/>
            <a:ext cx="6928800" cy="11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" name="Google Shape;14;p3"/>
          <p:cNvSpPr txBox="1"/>
          <p:nvPr/>
        </p:nvSpPr>
        <p:spPr>
          <a:xfrm>
            <a:off x="0" y="2132275"/>
            <a:ext cx="7425300" cy="71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20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5" name="Google Shape;15;p3"/>
          <p:cNvCxnSpPr/>
          <p:nvPr/>
        </p:nvCxnSpPr>
        <p:spPr>
          <a:xfrm>
            <a:off x="1675" y="1252788"/>
            <a:ext cx="77682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Google Shape;16;p3"/>
          <p:cNvSpPr txBox="1">
            <a:spLocks noGrp="1"/>
          </p:cNvSpPr>
          <p:nvPr>
            <p:ph type="body" idx="2"/>
          </p:nvPr>
        </p:nvSpPr>
        <p:spPr>
          <a:xfrm>
            <a:off x="0" y="2928450"/>
            <a:ext cx="4861200" cy="34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45700" rIns="91425" bIns="45700" anchor="t" anchorCtr="0">
            <a:noAutofit/>
          </a:bodyPr>
          <a:lstStyle>
            <a:lvl1pPr marL="457200" marR="0" lvl="0" indent="-3619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Open Sans"/>
              <a:buChar char="•"/>
              <a:defRPr sz="21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Char char="•"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Open Sans"/>
              <a:buChar char="•"/>
              <a:defRPr sz="15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Open Sans"/>
              <a:buChar char="•"/>
              <a:defRPr sz="13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Open Sans"/>
              <a:buChar char="•"/>
              <a:defRPr sz="13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Open Sans"/>
              <a:buChar char="•"/>
              <a:defRPr sz="13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Open Sans"/>
              <a:buChar char="•"/>
              <a:defRPr sz="13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Open Sans"/>
              <a:buChar char="•"/>
              <a:defRPr sz="13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Open Sans"/>
              <a:buChar char="•"/>
              <a:defRPr sz="13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0" y="0"/>
            <a:ext cx="69288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None/>
              <a:defRPr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3"/>
          </p:nvPr>
        </p:nvSpPr>
        <p:spPr>
          <a:xfrm>
            <a:off x="0" y="1314950"/>
            <a:ext cx="7772700" cy="1013400"/>
          </a:xfrm>
          <a:prstGeom prst="rect">
            <a:avLst/>
          </a:prstGeom>
        </p:spPr>
        <p:txBody>
          <a:bodyPr spcFirstLastPara="1" wrap="square" lIns="365750" tIns="45700" rIns="91425" bIns="457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9" name="Google Shape;19;p3"/>
          <p:cNvSpPr>
            <a:spLocks noGrp="1"/>
          </p:cNvSpPr>
          <p:nvPr>
            <p:ph type="pic" idx="4"/>
          </p:nvPr>
        </p:nvSpPr>
        <p:spPr>
          <a:xfrm>
            <a:off x="5181600" y="2552712"/>
            <a:ext cx="2594100" cy="60519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20" name="Google Shape;20;p3" title="NextGen-Log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85075" y="483865"/>
            <a:ext cx="1258325" cy="28507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/>
          <p:nvPr/>
        </p:nvSpPr>
        <p:spPr>
          <a:xfrm>
            <a:off x="0" y="9580475"/>
            <a:ext cx="7772700" cy="4779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3"/>
          <p:cNvSpPr txBox="1"/>
          <p:nvPr/>
        </p:nvSpPr>
        <p:spPr>
          <a:xfrm>
            <a:off x="5271825" y="9730350"/>
            <a:ext cx="2153400" cy="1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45700" rIns="91425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333333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3">
            <a:alphaModFix/>
          </a:blip>
          <a:srcRect r="10"/>
          <a:stretch/>
        </p:blipFill>
        <p:spPr>
          <a:xfrm>
            <a:off x="228600" y="9730325"/>
            <a:ext cx="1370830" cy="17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 txBox="1"/>
          <p:nvPr/>
        </p:nvSpPr>
        <p:spPr>
          <a:xfrm>
            <a:off x="7434475" y="9580500"/>
            <a:ext cx="338100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8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" name="Google Shape;25;p3"/>
          <p:cNvSpPr txBox="1"/>
          <p:nvPr/>
        </p:nvSpPr>
        <p:spPr>
          <a:xfrm>
            <a:off x="4753375" y="9665550"/>
            <a:ext cx="2681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Betterworks Company Confidential 2026</a:t>
            </a:r>
            <a:endParaRPr sz="8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6" name="Google Shape;26;p3"/>
          <p:cNvCxnSpPr/>
          <p:nvPr/>
        </p:nvCxnSpPr>
        <p:spPr>
          <a:xfrm>
            <a:off x="7457725" y="9717300"/>
            <a:ext cx="0" cy="2043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4 Shots - Horizontal">
  <p:cSld name="Transition 5_1_2_1_3_6_1_2_5_2">
    <p:bg>
      <p:bgPr>
        <a:solidFill>
          <a:schemeClr val="lt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6"/>
          <p:cNvSpPr/>
          <p:nvPr/>
        </p:nvSpPr>
        <p:spPr>
          <a:xfrm flipH="1">
            <a:off x="0" y="0"/>
            <a:ext cx="7772700" cy="12528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6"/>
          <p:cNvSpPr txBox="1"/>
          <p:nvPr/>
        </p:nvSpPr>
        <p:spPr>
          <a:xfrm>
            <a:off x="0" y="0"/>
            <a:ext cx="6928800" cy="11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" name="Google Shape;70;p6"/>
          <p:cNvSpPr txBox="1"/>
          <p:nvPr/>
        </p:nvSpPr>
        <p:spPr>
          <a:xfrm>
            <a:off x="0" y="1835100"/>
            <a:ext cx="7425300" cy="18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20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71" name="Google Shape;71;p6"/>
          <p:cNvCxnSpPr/>
          <p:nvPr/>
        </p:nvCxnSpPr>
        <p:spPr>
          <a:xfrm>
            <a:off x="1675" y="1252788"/>
            <a:ext cx="77682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" name="Google Shape;72;p6"/>
          <p:cNvSpPr txBox="1">
            <a:spLocks noGrp="1"/>
          </p:cNvSpPr>
          <p:nvPr>
            <p:ph type="title"/>
          </p:nvPr>
        </p:nvSpPr>
        <p:spPr>
          <a:xfrm>
            <a:off x="0" y="0"/>
            <a:ext cx="62850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None/>
              <a:defRPr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6"/>
          <p:cNvSpPr txBox="1">
            <a:spLocks noGrp="1"/>
          </p:cNvSpPr>
          <p:nvPr>
            <p:ph type="subTitle" idx="1"/>
          </p:nvPr>
        </p:nvSpPr>
        <p:spPr>
          <a:xfrm>
            <a:off x="0" y="1314950"/>
            <a:ext cx="7772700" cy="1013400"/>
          </a:xfrm>
          <a:prstGeom prst="rect">
            <a:avLst/>
          </a:prstGeom>
        </p:spPr>
        <p:txBody>
          <a:bodyPr spcFirstLastPara="1" wrap="square" lIns="365750" tIns="45700" rIns="91425" bIns="457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4" name="Google Shape;74;p6"/>
          <p:cNvSpPr>
            <a:spLocks noGrp="1"/>
          </p:cNvSpPr>
          <p:nvPr>
            <p:ph type="pic" idx="2"/>
          </p:nvPr>
        </p:nvSpPr>
        <p:spPr>
          <a:xfrm>
            <a:off x="682825" y="2197250"/>
            <a:ext cx="5946300" cy="809700"/>
          </a:xfrm>
          <a:prstGeom prst="rect">
            <a:avLst/>
          </a:prstGeom>
          <a:noFill/>
          <a:ln w="86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6"/>
          <p:cNvSpPr txBox="1">
            <a:spLocks noGrp="1"/>
          </p:cNvSpPr>
          <p:nvPr>
            <p:ph type="body" idx="3"/>
          </p:nvPr>
        </p:nvSpPr>
        <p:spPr>
          <a:xfrm>
            <a:off x="1800" y="1667319"/>
            <a:ext cx="7772400" cy="8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45700" rIns="91425" bIns="45700" anchor="t" anchorCtr="0">
            <a:noAutofit/>
          </a:bodyPr>
          <a:lstStyle>
            <a:lvl1pPr marL="457200" marR="0" lvl="0" indent="-30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 u="none" strike="noStrike" cap="none">
                <a:solidFill>
                  <a:schemeClr val="dk1"/>
                </a:solidFill>
              </a:defRPr>
            </a:lvl1pPr>
            <a:lvl2pPr marL="914400" marR="0" lvl="1" indent="-2857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Open Sans"/>
              <a:buChar char="•"/>
              <a:defRPr sz="9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00"/>
              <a:buFont typeface="Open Sans"/>
              <a:buChar char="•"/>
              <a:defRPr sz="6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50"/>
              <a:buFont typeface="Open Sans"/>
              <a:buChar char="•"/>
              <a:defRPr sz="4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50"/>
              <a:buFont typeface="Open Sans"/>
              <a:buChar char="•"/>
              <a:defRPr sz="4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50"/>
              <a:buFont typeface="Open Sans"/>
              <a:buChar char="•"/>
              <a:defRPr sz="4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50"/>
              <a:buFont typeface="Open Sans"/>
              <a:buChar char="•"/>
              <a:defRPr sz="4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50"/>
              <a:buFont typeface="Open Sans"/>
              <a:buChar char="•"/>
              <a:defRPr sz="4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50"/>
              <a:buFont typeface="Open Sans"/>
              <a:buChar char="•"/>
              <a:defRPr sz="4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6" name="Google Shape;76;p6"/>
          <p:cNvSpPr txBox="1"/>
          <p:nvPr/>
        </p:nvSpPr>
        <p:spPr>
          <a:xfrm>
            <a:off x="900" y="3868450"/>
            <a:ext cx="7425300" cy="18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20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7" name="Google Shape;77;p6"/>
          <p:cNvSpPr txBox="1">
            <a:spLocks noGrp="1"/>
          </p:cNvSpPr>
          <p:nvPr>
            <p:ph type="subTitle" idx="4"/>
          </p:nvPr>
        </p:nvSpPr>
        <p:spPr>
          <a:xfrm>
            <a:off x="900" y="3348300"/>
            <a:ext cx="7772700" cy="1013400"/>
          </a:xfrm>
          <a:prstGeom prst="rect">
            <a:avLst/>
          </a:prstGeom>
        </p:spPr>
        <p:txBody>
          <a:bodyPr spcFirstLastPara="1" wrap="square" lIns="365750" tIns="45700" rIns="91425" bIns="457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8" name="Google Shape;78;p6"/>
          <p:cNvSpPr>
            <a:spLocks noGrp="1"/>
          </p:cNvSpPr>
          <p:nvPr>
            <p:ph type="pic" idx="5"/>
          </p:nvPr>
        </p:nvSpPr>
        <p:spPr>
          <a:xfrm>
            <a:off x="683645" y="4255167"/>
            <a:ext cx="5946300" cy="809700"/>
          </a:xfrm>
          <a:prstGeom prst="rect">
            <a:avLst/>
          </a:prstGeom>
          <a:noFill/>
          <a:ln w="86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6"/>
          <p:cNvSpPr txBox="1">
            <a:spLocks noGrp="1"/>
          </p:cNvSpPr>
          <p:nvPr>
            <p:ph type="body" idx="6"/>
          </p:nvPr>
        </p:nvSpPr>
        <p:spPr>
          <a:xfrm>
            <a:off x="2700" y="3700669"/>
            <a:ext cx="7772400" cy="8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45700" rIns="91425" bIns="45700" anchor="t" anchorCtr="0">
            <a:noAutofit/>
          </a:bodyPr>
          <a:lstStyle>
            <a:lvl1pPr marL="457200" marR="0" lvl="0" indent="-30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 u="none" strike="noStrike" cap="none">
                <a:solidFill>
                  <a:schemeClr val="dk1"/>
                </a:solidFill>
              </a:defRPr>
            </a:lvl1pPr>
            <a:lvl2pPr marL="914400" marR="0" lvl="1" indent="-2857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Open Sans"/>
              <a:buChar char="•"/>
              <a:defRPr sz="9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00"/>
              <a:buFont typeface="Open Sans"/>
              <a:buChar char="•"/>
              <a:defRPr sz="6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50"/>
              <a:buFont typeface="Open Sans"/>
              <a:buChar char="•"/>
              <a:defRPr sz="4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50"/>
              <a:buFont typeface="Open Sans"/>
              <a:buChar char="•"/>
              <a:defRPr sz="4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50"/>
              <a:buFont typeface="Open Sans"/>
              <a:buChar char="•"/>
              <a:defRPr sz="4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50"/>
              <a:buFont typeface="Open Sans"/>
              <a:buChar char="•"/>
              <a:defRPr sz="4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50"/>
              <a:buFont typeface="Open Sans"/>
              <a:buChar char="•"/>
              <a:defRPr sz="4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50"/>
              <a:buFont typeface="Open Sans"/>
              <a:buChar char="•"/>
              <a:defRPr sz="4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0" name="Google Shape;80;p6"/>
          <p:cNvSpPr txBox="1"/>
          <p:nvPr/>
        </p:nvSpPr>
        <p:spPr>
          <a:xfrm>
            <a:off x="1800" y="5967850"/>
            <a:ext cx="7425300" cy="18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20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" name="Google Shape;81;p6"/>
          <p:cNvSpPr txBox="1">
            <a:spLocks noGrp="1"/>
          </p:cNvSpPr>
          <p:nvPr>
            <p:ph type="subTitle" idx="7"/>
          </p:nvPr>
        </p:nvSpPr>
        <p:spPr>
          <a:xfrm>
            <a:off x="1800" y="5447700"/>
            <a:ext cx="7772700" cy="1013400"/>
          </a:xfrm>
          <a:prstGeom prst="rect">
            <a:avLst/>
          </a:prstGeom>
        </p:spPr>
        <p:txBody>
          <a:bodyPr spcFirstLastPara="1" wrap="square" lIns="365750" tIns="45700" rIns="91425" bIns="457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2" name="Google Shape;82;p6"/>
          <p:cNvSpPr>
            <a:spLocks noGrp="1"/>
          </p:cNvSpPr>
          <p:nvPr>
            <p:ph type="pic" idx="8"/>
          </p:nvPr>
        </p:nvSpPr>
        <p:spPr>
          <a:xfrm>
            <a:off x="684464" y="6306128"/>
            <a:ext cx="5946300" cy="809700"/>
          </a:xfrm>
          <a:prstGeom prst="rect">
            <a:avLst/>
          </a:prstGeom>
          <a:noFill/>
          <a:ln w="86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6"/>
          <p:cNvSpPr txBox="1">
            <a:spLocks noGrp="1"/>
          </p:cNvSpPr>
          <p:nvPr>
            <p:ph type="body" idx="9"/>
          </p:nvPr>
        </p:nvSpPr>
        <p:spPr>
          <a:xfrm>
            <a:off x="3600" y="5800069"/>
            <a:ext cx="7772400" cy="8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45700" rIns="91425" bIns="45700" anchor="t" anchorCtr="0">
            <a:noAutofit/>
          </a:bodyPr>
          <a:lstStyle>
            <a:lvl1pPr marL="457200" marR="0" lvl="0" indent="-30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 u="none" strike="noStrike" cap="none">
                <a:solidFill>
                  <a:schemeClr val="dk1"/>
                </a:solidFill>
              </a:defRPr>
            </a:lvl1pPr>
            <a:lvl2pPr marL="914400" marR="0" lvl="1" indent="-2857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Open Sans"/>
              <a:buChar char="•"/>
              <a:defRPr sz="9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00"/>
              <a:buFont typeface="Open Sans"/>
              <a:buChar char="•"/>
              <a:defRPr sz="6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50"/>
              <a:buFont typeface="Open Sans"/>
              <a:buChar char="•"/>
              <a:defRPr sz="4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50"/>
              <a:buFont typeface="Open Sans"/>
              <a:buChar char="•"/>
              <a:defRPr sz="4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50"/>
              <a:buFont typeface="Open Sans"/>
              <a:buChar char="•"/>
              <a:defRPr sz="4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50"/>
              <a:buFont typeface="Open Sans"/>
              <a:buChar char="•"/>
              <a:defRPr sz="4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50"/>
              <a:buFont typeface="Open Sans"/>
              <a:buChar char="•"/>
              <a:defRPr sz="4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50"/>
              <a:buFont typeface="Open Sans"/>
              <a:buChar char="•"/>
              <a:defRPr sz="4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4" name="Google Shape;84;p6"/>
          <p:cNvSpPr txBox="1"/>
          <p:nvPr/>
        </p:nvSpPr>
        <p:spPr>
          <a:xfrm>
            <a:off x="150" y="8067250"/>
            <a:ext cx="7425300" cy="18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20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5" name="Google Shape;85;p6"/>
          <p:cNvSpPr txBox="1">
            <a:spLocks noGrp="1"/>
          </p:cNvSpPr>
          <p:nvPr>
            <p:ph type="subTitle" idx="13"/>
          </p:nvPr>
        </p:nvSpPr>
        <p:spPr>
          <a:xfrm>
            <a:off x="150" y="7547100"/>
            <a:ext cx="7772700" cy="1013400"/>
          </a:xfrm>
          <a:prstGeom prst="rect">
            <a:avLst/>
          </a:prstGeom>
        </p:spPr>
        <p:txBody>
          <a:bodyPr spcFirstLastPara="1" wrap="square" lIns="365750" tIns="45700" rIns="91425" bIns="457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6" name="Google Shape;86;p6"/>
          <p:cNvSpPr>
            <a:spLocks noGrp="1"/>
          </p:cNvSpPr>
          <p:nvPr>
            <p:ph type="pic" idx="14"/>
          </p:nvPr>
        </p:nvSpPr>
        <p:spPr>
          <a:xfrm>
            <a:off x="682962" y="8260790"/>
            <a:ext cx="5946300" cy="809700"/>
          </a:xfrm>
          <a:prstGeom prst="rect">
            <a:avLst/>
          </a:prstGeom>
          <a:noFill/>
          <a:ln w="86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6"/>
          <p:cNvSpPr txBox="1">
            <a:spLocks noGrp="1"/>
          </p:cNvSpPr>
          <p:nvPr>
            <p:ph type="body" idx="15"/>
          </p:nvPr>
        </p:nvSpPr>
        <p:spPr>
          <a:xfrm>
            <a:off x="1950" y="7899471"/>
            <a:ext cx="7772400" cy="3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45700" rIns="91425" bIns="45700" anchor="t" anchorCtr="0">
            <a:noAutofit/>
          </a:bodyPr>
          <a:lstStyle>
            <a:lvl1pPr marL="457200" marR="0" lvl="0" indent="-30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 u="none" strike="noStrike" cap="none">
                <a:solidFill>
                  <a:schemeClr val="dk1"/>
                </a:solidFill>
              </a:defRPr>
            </a:lvl1pPr>
            <a:lvl2pPr marL="914400" marR="0" lvl="1" indent="-2857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Open Sans"/>
              <a:buChar char="•"/>
              <a:defRPr sz="9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00"/>
              <a:buFont typeface="Open Sans"/>
              <a:buChar char="•"/>
              <a:defRPr sz="6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50"/>
              <a:buFont typeface="Open Sans"/>
              <a:buChar char="•"/>
              <a:defRPr sz="4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50"/>
              <a:buFont typeface="Open Sans"/>
              <a:buChar char="•"/>
              <a:defRPr sz="4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50"/>
              <a:buFont typeface="Open Sans"/>
              <a:buChar char="•"/>
              <a:defRPr sz="4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50"/>
              <a:buFont typeface="Open Sans"/>
              <a:buChar char="•"/>
              <a:defRPr sz="4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50"/>
              <a:buFont typeface="Open Sans"/>
              <a:buChar char="•"/>
              <a:defRPr sz="4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50"/>
              <a:buFont typeface="Open Sans"/>
              <a:buChar char="•"/>
              <a:defRPr sz="4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88" name="Google Shape;88;p6" title="NextGen-Log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85075" y="483865"/>
            <a:ext cx="1258325" cy="285073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6"/>
          <p:cNvSpPr/>
          <p:nvPr/>
        </p:nvSpPr>
        <p:spPr>
          <a:xfrm>
            <a:off x="0" y="9580475"/>
            <a:ext cx="7772700" cy="4779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6"/>
          <p:cNvSpPr txBox="1"/>
          <p:nvPr/>
        </p:nvSpPr>
        <p:spPr>
          <a:xfrm>
            <a:off x="5271825" y="9730350"/>
            <a:ext cx="2153400" cy="1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45700" rIns="91425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333333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pic>
        <p:nvPicPr>
          <p:cNvPr id="91" name="Google Shape;91;p6"/>
          <p:cNvPicPr preferRelativeResize="0"/>
          <p:nvPr/>
        </p:nvPicPr>
        <p:blipFill rotWithShape="1">
          <a:blip r:embed="rId3">
            <a:alphaModFix/>
          </a:blip>
          <a:srcRect r="10"/>
          <a:stretch/>
        </p:blipFill>
        <p:spPr>
          <a:xfrm>
            <a:off x="228600" y="9730325"/>
            <a:ext cx="1370830" cy="1782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6"/>
          <p:cNvSpPr txBox="1"/>
          <p:nvPr/>
        </p:nvSpPr>
        <p:spPr>
          <a:xfrm>
            <a:off x="7434475" y="9580500"/>
            <a:ext cx="338100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8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3" name="Google Shape;93;p6"/>
          <p:cNvSpPr txBox="1"/>
          <p:nvPr/>
        </p:nvSpPr>
        <p:spPr>
          <a:xfrm>
            <a:off x="4753375" y="9665550"/>
            <a:ext cx="2681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Betterworks Company Confidential 2026</a:t>
            </a:r>
            <a:endParaRPr sz="8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94" name="Google Shape;94;p6"/>
          <p:cNvCxnSpPr/>
          <p:nvPr/>
        </p:nvCxnSpPr>
        <p:spPr>
          <a:xfrm>
            <a:off x="7457725" y="9717300"/>
            <a:ext cx="0" cy="2043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Gray">
  <p:cSld name="Transition 5_1_2_1_1">
    <p:bg>
      <p:bgPr>
        <a:solidFill>
          <a:srgbClr val="F8F8F8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4"/>
          <p:cNvSpPr txBox="1"/>
          <p:nvPr/>
        </p:nvSpPr>
        <p:spPr>
          <a:xfrm>
            <a:off x="0" y="0"/>
            <a:ext cx="6928800" cy="11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n Ones - Blank">
  <p:cSld name="Transition 5_1_2_1_1_1">
    <p:bg>
      <p:bgPr>
        <a:solidFill>
          <a:srgbClr val="FFBF21">
            <a:alpha val="8000"/>
          </a:srgbClr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5"/>
          <p:cNvSpPr txBox="1"/>
          <p:nvPr/>
        </p:nvSpPr>
        <p:spPr>
          <a:xfrm>
            <a:off x="0" y="0"/>
            <a:ext cx="6928800" cy="11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nalytics - Blank">
  <p:cSld name="Transition 5_1_2_1_1_1_1_3">
    <p:bg>
      <p:bgPr>
        <a:solidFill>
          <a:srgbClr val="037E9D">
            <a:alpha val="10000"/>
          </a:srgbClr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gagement - Blank 1">
  <p:cSld name="Transition 5_1_2_1_1_1_1_2_2">
    <p:bg>
      <p:bgPr>
        <a:solidFill>
          <a:srgbClr val="4DC6D1">
            <a:alpha val="8000"/>
          </a:srgbClr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eedback &amp; Recognition - Blank">
  <p:cSld name="Transition 5_1_2_1_1_1_1_2_1_2">
    <p:bg>
      <p:bgPr>
        <a:solidFill>
          <a:srgbClr val="008AAB">
            <a:alpha val="10000"/>
          </a:srgbClr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2"/>
          <p:cNvSpPr txBox="1"/>
          <p:nvPr/>
        </p:nvSpPr>
        <p:spPr>
          <a:xfrm>
            <a:off x="0" y="0"/>
            <a:ext cx="6928800" cy="11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neric #1 - Gradient - Title">
  <p:cSld name="Transition 5_1_2_1_1_1_1_2_1_1_1">
    <p:bg>
      <p:bgPr>
        <a:gradFill>
          <a:gsLst>
            <a:gs pos="0">
              <a:srgbClr val="008AAB">
                <a:alpha val="14901"/>
              </a:srgbClr>
            </a:gs>
            <a:gs pos="100000">
              <a:srgbClr val="7D6EBF">
                <a:alpha val="14901"/>
              </a:srgbClr>
            </a:gs>
          </a:gsLst>
          <a:lin ang="8100019" scaled="0"/>
        </a:gra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4"/>
          <p:cNvSpPr txBox="1"/>
          <p:nvPr/>
        </p:nvSpPr>
        <p:spPr>
          <a:xfrm>
            <a:off x="0" y="0"/>
            <a:ext cx="6928800" cy="11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55" name="Google Shape;255;p24" title="BW_Logo_Black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39508" y="898799"/>
            <a:ext cx="4689324" cy="63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24"/>
          <p:cNvSpPr txBox="1">
            <a:spLocks noGrp="1"/>
          </p:cNvSpPr>
          <p:nvPr>
            <p:ph type="ctrTitle"/>
          </p:nvPr>
        </p:nvSpPr>
        <p:spPr>
          <a:xfrm>
            <a:off x="264956" y="1529300"/>
            <a:ext cx="6595800" cy="1851600"/>
          </a:xfrm>
          <a:prstGeom prst="rect">
            <a:avLst/>
          </a:prstGeom>
        </p:spPr>
        <p:txBody>
          <a:bodyPr spcFirstLastPara="1" wrap="square" lIns="365750" tIns="45700" rIns="91425" bIns="457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57" name="Google Shape;257;p24"/>
          <p:cNvSpPr txBox="1">
            <a:spLocks noGrp="1"/>
          </p:cNvSpPr>
          <p:nvPr>
            <p:ph type="subTitle" idx="1"/>
          </p:nvPr>
        </p:nvSpPr>
        <p:spPr>
          <a:xfrm>
            <a:off x="264950" y="3414074"/>
            <a:ext cx="6595800" cy="714900"/>
          </a:xfrm>
          <a:prstGeom prst="rect">
            <a:avLst/>
          </a:prstGeom>
        </p:spPr>
        <p:txBody>
          <a:bodyPr spcFirstLastPara="1" wrap="square" lIns="365750" tIns="45700" rIns="91425" bIns="457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800"/>
              <a:buFont typeface="Open Sans Light"/>
              <a:buNone/>
              <a:defRPr sz="2800" b="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0" y="0"/>
            <a:ext cx="6928800" cy="19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None/>
              <a:defRPr sz="2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0" y="2345493"/>
            <a:ext cx="7437300" cy="70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•"/>
              <a:defRPr sz="21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•"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Char char="•"/>
              <a:defRPr sz="15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350"/>
              <a:buFont typeface="Open Sans"/>
              <a:buChar char="•"/>
              <a:defRPr sz="13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350"/>
              <a:buFont typeface="Open Sans"/>
              <a:buChar char="•"/>
              <a:defRPr sz="13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350"/>
              <a:buFont typeface="Open Sans"/>
              <a:buChar char="•"/>
              <a:defRPr sz="13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350"/>
              <a:buFont typeface="Open Sans"/>
              <a:buChar char="•"/>
              <a:defRPr sz="13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350"/>
              <a:buFont typeface="Open Sans"/>
              <a:buChar char="•"/>
              <a:defRPr sz="13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350"/>
              <a:buFont typeface="Open Sans"/>
              <a:buChar char="•"/>
              <a:defRPr sz="135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558051" y="9609600"/>
            <a:ext cx="2145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60" r:id="rId4"/>
    <p:sldLayoutId id="2147483661" r:id="rId5"/>
    <p:sldLayoutId id="2147483664" r:id="rId6"/>
    <p:sldLayoutId id="2147483666" r:id="rId7"/>
    <p:sldLayoutId id="2147483668" r:id="rId8"/>
    <p:sldLayoutId id="2147483670" r:id="rId9"/>
    <p:sldLayoutId id="2147483672" r:id="rId10"/>
    <p:sldLayoutId id="2147483674" r:id="rId11"/>
    <p:sldLayoutId id="2147483676" r:id="rId12"/>
    <p:sldLayoutId id="2147483678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Google Shape;404;p40" title="ProductPages-ShareThumbnail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6339" y="7380437"/>
            <a:ext cx="3264000" cy="3263100"/>
          </a:xfrm>
          <a:prstGeom prst="roundRect">
            <a:avLst>
              <a:gd name="adj" fmla="val 3260"/>
            </a:avLst>
          </a:prstGeom>
          <a:noFill/>
          <a:ln w="5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05" name="Google Shape;405;p40" title="ProductPages-ShareThumbnail1.png"/>
          <p:cNvPicPr preferRelativeResize="0"/>
          <p:nvPr/>
        </p:nvPicPr>
        <p:blipFill rotWithShape="1">
          <a:blip r:embed="rId4">
            <a:alphaModFix/>
          </a:blip>
          <a:srcRect l="1729" t="2680" b="3281"/>
          <a:stretch/>
        </p:blipFill>
        <p:spPr>
          <a:xfrm>
            <a:off x="4461291" y="4657075"/>
            <a:ext cx="2452500" cy="2346600"/>
          </a:xfrm>
          <a:prstGeom prst="roundRect">
            <a:avLst>
              <a:gd name="adj" fmla="val 5696"/>
            </a:avLst>
          </a:prstGeom>
          <a:noFill/>
          <a:ln w="5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06" name="Google Shape;406;p40" title="ProductPages-ShareThumbnail3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87375" y="6602787"/>
            <a:ext cx="2249700" cy="2249700"/>
          </a:xfrm>
          <a:prstGeom prst="roundRect">
            <a:avLst>
              <a:gd name="adj" fmla="val 4581"/>
            </a:avLst>
          </a:prstGeom>
          <a:noFill/>
          <a:ln w="5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07" name="Google Shape;407;p40"/>
          <p:cNvSpPr txBox="1">
            <a:spLocks noGrp="1"/>
          </p:cNvSpPr>
          <p:nvPr>
            <p:ph type="ctrTitle"/>
          </p:nvPr>
        </p:nvSpPr>
        <p:spPr>
          <a:xfrm>
            <a:off x="264956" y="1529300"/>
            <a:ext cx="6595800" cy="1851600"/>
          </a:xfrm>
          <a:prstGeom prst="rect">
            <a:avLst/>
          </a:prstGeom>
        </p:spPr>
        <p:txBody>
          <a:bodyPr spcFirstLastPara="1" wrap="square" lIns="365750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88" dirty="0"/>
              <a:t>Employee Quick Start Guide</a:t>
            </a:r>
            <a:endParaRPr dirty="0"/>
          </a:p>
        </p:txBody>
      </p:sp>
      <p:sp>
        <p:nvSpPr>
          <p:cNvPr id="408" name="Google Shape;408;p40"/>
          <p:cNvSpPr txBox="1">
            <a:spLocks noGrp="1"/>
          </p:cNvSpPr>
          <p:nvPr>
            <p:ph type="subTitle" idx="1"/>
          </p:nvPr>
        </p:nvSpPr>
        <p:spPr>
          <a:xfrm>
            <a:off x="264950" y="3414073"/>
            <a:ext cx="6595800" cy="1243001"/>
          </a:xfrm>
          <a:prstGeom prst="rect">
            <a:avLst/>
          </a:prstGeom>
        </p:spPr>
        <p:txBody>
          <a:bodyPr spcFirstLastPara="1" wrap="square" lIns="365750" tIns="45700" rIns="91425" bIns="45700" anchor="t" anchorCtr="0">
            <a:no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" dirty="0"/>
              <a:t>What’s new for Employees in </a:t>
            </a:r>
            <a:r>
              <a:rPr lang="en" dirty="0" err="1"/>
              <a:t>Betterworks</a:t>
            </a:r>
            <a:r>
              <a:rPr lang="en" dirty="0"/>
              <a:t> NextGen</a:t>
            </a:r>
            <a:endParaRPr dirty="0"/>
          </a:p>
        </p:txBody>
      </p:sp>
      <p:pic>
        <p:nvPicPr>
          <p:cNvPr id="409" name="Google Shape;409;p40" title="NextGen-Logo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4950" y="9331042"/>
            <a:ext cx="1872725" cy="424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52"/>
          <p:cNvSpPr txBox="1">
            <a:spLocks noGrp="1"/>
          </p:cNvSpPr>
          <p:nvPr>
            <p:ph type="title"/>
          </p:nvPr>
        </p:nvSpPr>
        <p:spPr>
          <a:xfrm>
            <a:off x="0" y="0"/>
            <a:ext cx="6180667" cy="1252800"/>
          </a:xfrm>
          <a:prstGeom prst="rect">
            <a:avLst/>
          </a:prstGeom>
        </p:spPr>
        <p:txBody>
          <a:bodyPr spcFirstLastPara="1" wrap="square" lIns="36575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Employee Quick Start Guide</a:t>
            </a:r>
            <a:endParaRPr dirty="0"/>
          </a:p>
        </p:txBody>
      </p:sp>
      <p:sp>
        <p:nvSpPr>
          <p:cNvPr id="506" name="Google Shape;506;p52"/>
          <p:cNvSpPr txBox="1">
            <a:spLocks noGrp="1"/>
          </p:cNvSpPr>
          <p:nvPr>
            <p:ph type="body" idx="1"/>
          </p:nvPr>
        </p:nvSpPr>
        <p:spPr>
          <a:xfrm>
            <a:off x="1800" y="1359918"/>
            <a:ext cx="7772400" cy="8116591"/>
          </a:xfrm>
          <a:prstGeom prst="rect">
            <a:avLst/>
          </a:prstGeom>
        </p:spPr>
        <p:txBody>
          <a:bodyPr spcFirstLastPara="1" wrap="square" lIns="365750" tIns="45700" rIns="91425" bIns="45700" anchor="t" anchorCtr="0">
            <a:noAutofit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600" dirty="0"/>
              <a:t>What’s New for Employees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Open Sans Light"/>
                <a:ea typeface="Open Sans Light"/>
                <a:cs typeface="Open Sans Light"/>
                <a:sym typeface="Open Sans Light"/>
              </a:rPr>
              <a:t>We’ve updated the </a:t>
            </a:r>
            <a:r>
              <a:rPr lang="en-US" sz="1200" dirty="0" err="1">
                <a:latin typeface="Open Sans Light"/>
                <a:ea typeface="Open Sans Light"/>
                <a:cs typeface="Open Sans Light"/>
                <a:sym typeface="Open Sans Light"/>
              </a:rPr>
              <a:t>Betterworks</a:t>
            </a:r>
            <a:r>
              <a:rPr lang="en-US" sz="1200" dirty="0">
                <a:latin typeface="Open Sans Light"/>
                <a:ea typeface="Open Sans Light"/>
                <a:cs typeface="Open Sans Light"/>
                <a:sym typeface="Open Sans Light"/>
              </a:rPr>
              <a:t> experience to make it simpler and easier to use. You’ll notice a cleaner layout, clearer navigation, and easier ways to access your goals, conversations, and feedback.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Open Sans Light"/>
                <a:ea typeface="Open Sans Light"/>
                <a:cs typeface="Open Sans Light"/>
                <a:sym typeface="Open Sans Light"/>
              </a:rPr>
              <a:t>This update is about </a:t>
            </a:r>
            <a:r>
              <a:rPr lang="en-US" sz="1200" dirty="0">
                <a:sym typeface="Open Sans Light"/>
              </a:rPr>
              <a:t>improving the experience</a:t>
            </a:r>
            <a:r>
              <a:rPr lang="en-US" sz="1200" dirty="0">
                <a:latin typeface="Open Sans Light"/>
                <a:ea typeface="Open Sans Light"/>
                <a:cs typeface="Open Sans Light"/>
                <a:sym typeface="Open Sans Light"/>
              </a:rPr>
              <a:t>, not changing expectations.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What hasn’t changed: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/>
          </a:p>
          <a:p>
            <a:pPr marL="342900" lvl="0" indent="-18415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1100"/>
              <a:buFont typeface="Open Sans Light"/>
              <a:buChar char="●"/>
            </a:pPr>
            <a:r>
              <a:rPr lang="en-US" sz="1200" dirty="0">
                <a:latin typeface="Open Sans Light"/>
                <a:ea typeface="Open Sans Light"/>
                <a:cs typeface="Open Sans Light"/>
                <a:sym typeface="Open Sans Light"/>
              </a:rPr>
              <a:t>Your goals and progress</a:t>
            </a:r>
          </a:p>
          <a:p>
            <a:pPr marL="342900" lvl="0" indent="-18415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1100"/>
              <a:buFont typeface="Open Sans Light"/>
              <a:buChar char="●"/>
            </a:pPr>
            <a:r>
              <a:rPr lang="en-US" sz="1200" dirty="0">
                <a:latin typeface="Open Sans Light"/>
                <a:ea typeface="Open Sans Light"/>
                <a:cs typeface="Open Sans Light"/>
                <a:sym typeface="Open Sans Light"/>
              </a:rPr>
              <a:t>Your conversations and feedback history</a:t>
            </a:r>
          </a:p>
          <a:p>
            <a:pPr marL="342900" lvl="0" indent="-18415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1100"/>
              <a:buFont typeface="Open Sans Light"/>
              <a:buChar char="●"/>
            </a:pPr>
            <a:r>
              <a:rPr lang="en-US" sz="1200" dirty="0">
                <a:latin typeface="Open Sans Light"/>
                <a:ea typeface="Open Sans Light"/>
                <a:cs typeface="Open Sans Light"/>
                <a:sym typeface="Open Sans Light"/>
              </a:rPr>
              <a:t>Your performance cycles and timelines</a:t>
            </a:r>
          </a:p>
          <a:p>
            <a:pPr marL="342900" lvl="0" indent="-18415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1100"/>
              <a:buFont typeface="Open Sans Light"/>
              <a:buChar char="●"/>
            </a:pPr>
            <a:r>
              <a:rPr lang="en-US" sz="1200" dirty="0">
                <a:latin typeface="Open Sans Light"/>
                <a:ea typeface="Open Sans Light"/>
                <a:cs typeface="Open Sans Light"/>
                <a:sym typeface="Open Sans Light"/>
              </a:rPr>
              <a:t>What’s expected of you</a:t>
            </a:r>
          </a:p>
          <a:p>
            <a:pPr marL="158750" lvl="0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1100"/>
              <a:buNone/>
            </a:pPr>
            <a:endParaRPr lang="en-US" sz="1200" dirty="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158750" lvl="0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1100"/>
              <a:buNone/>
            </a:pPr>
            <a:r>
              <a:rPr lang="en-US" sz="1200" dirty="0">
                <a:sym typeface="Open Sans Light"/>
              </a:rPr>
              <a:t>Everything you’ve already created in </a:t>
            </a:r>
            <a:r>
              <a:rPr lang="en-US" sz="1200" dirty="0" err="1">
                <a:sym typeface="Open Sans Light"/>
              </a:rPr>
              <a:t>Betterworks</a:t>
            </a:r>
            <a:r>
              <a:rPr lang="en-US" sz="1200" dirty="0">
                <a:sym typeface="Open Sans Light"/>
              </a:rPr>
              <a:t> is still there</a:t>
            </a:r>
            <a:r>
              <a:rPr lang="en-US" sz="1200" dirty="0">
                <a:latin typeface="Open Sans Light"/>
                <a:ea typeface="Open Sans Light"/>
                <a:cs typeface="Open Sans Light"/>
                <a:sym typeface="Open Sans Light"/>
              </a:rPr>
              <a:t>.</a:t>
            </a:r>
          </a:p>
          <a:p>
            <a:pPr marL="158750" lvl="0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1100"/>
              <a:buNone/>
            </a:pPr>
            <a:endParaRPr lang="en-US" sz="1200" dirty="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1200" dirty="0"/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400" dirty="0"/>
              <a:t>How to get started: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/>
          </a:p>
          <a:p>
            <a:pPr marL="342900" indent="-18415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1100"/>
              <a:buFont typeface="Open Sans Light"/>
              <a:buChar char="●"/>
            </a:pPr>
            <a:r>
              <a:rPr lang="en-US" sz="1200" dirty="0">
                <a:sym typeface="Open Sans Light"/>
              </a:rPr>
              <a:t>Look at your homepage dashboard: </a:t>
            </a:r>
            <a:r>
              <a:rPr lang="en-US" sz="1200" dirty="0">
                <a:latin typeface="Open Sans Light"/>
                <a:ea typeface="Open Sans Light"/>
                <a:cs typeface="Open Sans Light"/>
                <a:sym typeface="Open Sans Light"/>
              </a:rPr>
              <a:t>You’ll see your goals, upcoming check-ins, and recent activity in one place.</a:t>
            </a:r>
          </a:p>
          <a:p>
            <a:pPr marL="342900" indent="-18415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1100"/>
              <a:buFont typeface="Open Sans Light"/>
              <a:buChar char="●"/>
            </a:pPr>
            <a:r>
              <a:rPr lang="en-US" sz="1200" dirty="0">
                <a:sym typeface="Open Sans Light"/>
              </a:rPr>
              <a:t>Open your goals:</a:t>
            </a:r>
            <a:r>
              <a:rPr lang="en-US" sz="1200" dirty="0">
                <a:latin typeface="Open Sans Light"/>
                <a:ea typeface="Open Sans Light"/>
                <a:cs typeface="Open Sans Light"/>
                <a:sym typeface="Open Sans Light"/>
              </a:rPr>
              <a:t> Review your progress and add an update if needed.</a:t>
            </a:r>
          </a:p>
          <a:p>
            <a:pPr marL="342900" indent="-18415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1100"/>
              <a:buFont typeface="Open Sans Light"/>
              <a:buChar char="●"/>
            </a:pPr>
            <a:r>
              <a:rPr lang="en-US" sz="1200" dirty="0">
                <a:sym typeface="Open Sans Light"/>
              </a:rPr>
              <a:t>Check upcoming conversations or 1-1s: </a:t>
            </a:r>
            <a:r>
              <a:rPr lang="en-US" sz="1200" dirty="0">
                <a:latin typeface="Open Sans Light"/>
                <a:ea typeface="Open Sans Light"/>
                <a:cs typeface="Open Sans Light"/>
                <a:sym typeface="Open Sans Light"/>
              </a:rPr>
              <a:t>Add notes or prepare as usual.</a:t>
            </a:r>
          </a:p>
          <a:p>
            <a:pPr marL="342900" indent="-18415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1100"/>
              <a:buFont typeface="Open Sans Light"/>
              <a:buChar char="●"/>
            </a:pPr>
            <a:r>
              <a:rPr lang="en-US" sz="1200" dirty="0">
                <a:sym typeface="Open Sans Light"/>
              </a:rPr>
              <a:t>Give feedback or recognition: </a:t>
            </a:r>
            <a:r>
              <a:rPr lang="en-US" sz="1200" dirty="0">
                <a:latin typeface="Open Sans Light"/>
                <a:ea typeface="Open Sans Light"/>
                <a:cs typeface="Open Sans Light"/>
                <a:sym typeface="Open Sans Light"/>
              </a:rPr>
              <a:t>Use the updated flow to give or request feedback.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1200" dirty="0"/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1400" dirty="0"/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400" dirty="0"/>
              <a:t>Helpful Tips: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/>
          </a:p>
          <a:p>
            <a:pPr marL="342900" indent="-18415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1100"/>
              <a:buFont typeface="Open Sans Light"/>
              <a:buChar char="●"/>
            </a:pPr>
            <a:r>
              <a:rPr lang="en-US" sz="1200" dirty="0">
                <a:latin typeface="Open Sans Light"/>
                <a:ea typeface="Open Sans Light"/>
                <a:cs typeface="Open Sans Light"/>
                <a:sym typeface="Open Sans Light"/>
              </a:rPr>
              <a:t>Take a few minutes to click around and get familiar with the layout</a:t>
            </a:r>
          </a:p>
          <a:p>
            <a:pPr marL="342900" indent="-18415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1100"/>
              <a:buFont typeface="Open Sans Light"/>
              <a:buChar char="●"/>
            </a:pPr>
            <a:r>
              <a:rPr lang="en-US" sz="1200" dirty="0">
                <a:latin typeface="Open Sans Light"/>
                <a:ea typeface="Open Sans Light"/>
                <a:cs typeface="Open Sans Light"/>
                <a:sym typeface="Open Sans Light"/>
              </a:rPr>
              <a:t>Don’t worry about “breaking” anything, this is just a new interface</a:t>
            </a:r>
          </a:p>
          <a:p>
            <a:pPr marL="342900" indent="-18415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1100"/>
              <a:buFont typeface="Open Sans Light"/>
              <a:buChar char="●"/>
            </a:pPr>
            <a:r>
              <a:rPr lang="en-US" sz="1200" dirty="0">
                <a:latin typeface="Open Sans Light"/>
                <a:ea typeface="Open Sans Light"/>
                <a:cs typeface="Open Sans Light"/>
                <a:sym typeface="Open Sans Light"/>
              </a:rPr>
              <a:t>Ask questions or surface issues early if something feels unclear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>
          <a:extLst>
            <a:ext uri="{FF2B5EF4-FFF2-40B4-BE49-F238E27FC236}">
              <a16:creationId xmlns:a16="http://schemas.microsoft.com/office/drawing/2014/main" id="{F1475FF8-F031-EFD2-C79A-DD172B0E0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52">
            <a:extLst>
              <a:ext uri="{FF2B5EF4-FFF2-40B4-BE49-F238E27FC236}">
                <a16:creationId xmlns:a16="http://schemas.microsoft.com/office/drawing/2014/main" id="{0D954603-F459-A3E7-AE30-2D94ADEB78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6180667" cy="1252800"/>
          </a:xfrm>
          <a:prstGeom prst="rect">
            <a:avLst/>
          </a:prstGeom>
        </p:spPr>
        <p:txBody>
          <a:bodyPr spcFirstLastPara="1" wrap="square" lIns="36575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Employee Quick Start Guide</a:t>
            </a:r>
            <a:endParaRPr dirty="0"/>
          </a:p>
        </p:txBody>
      </p:sp>
      <p:sp>
        <p:nvSpPr>
          <p:cNvPr id="506" name="Google Shape;506;p52">
            <a:extLst>
              <a:ext uri="{FF2B5EF4-FFF2-40B4-BE49-F238E27FC236}">
                <a16:creationId xmlns:a16="http://schemas.microsoft.com/office/drawing/2014/main" id="{08A3F5B0-8054-54FF-584D-A4B12DBDBF9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800" y="1359918"/>
            <a:ext cx="7772400" cy="8116591"/>
          </a:xfrm>
          <a:prstGeom prst="rect">
            <a:avLst/>
          </a:prstGeom>
        </p:spPr>
        <p:txBody>
          <a:bodyPr spcFirstLastPara="1" wrap="square" lIns="365750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Where to get help: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dirty="0">
                <a:latin typeface="Open Sans Light"/>
                <a:ea typeface="Open Sans Light"/>
                <a:cs typeface="Open Sans Light"/>
                <a:sym typeface="Open Sans Light"/>
              </a:rPr>
              <a:t>If you have questions or something doesn’t look right:</a:t>
            </a:r>
          </a:p>
          <a:p>
            <a:pPr marL="342900" lvl="0" indent="-18415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1100"/>
              <a:buFont typeface="Open Sans Light"/>
              <a:buChar char="●"/>
            </a:pPr>
            <a:r>
              <a:rPr lang="en-US" sz="1200" dirty="0">
                <a:latin typeface="Open Sans Light"/>
                <a:ea typeface="Open Sans Light"/>
                <a:cs typeface="Open Sans Light"/>
                <a:sym typeface="Open Sans Light"/>
              </a:rPr>
              <a:t>Review the quick guides and walkthroughs</a:t>
            </a:r>
          </a:p>
          <a:p>
            <a:pPr marL="342900" lvl="0" indent="-18415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1100"/>
              <a:buFont typeface="Open Sans Light"/>
              <a:buChar char="●"/>
            </a:pPr>
            <a:r>
              <a:rPr lang="en-US" sz="1200" dirty="0">
                <a:latin typeface="Open Sans Light"/>
                <a:ea typeface="Open Sans Light"/>
                <a:cs typeface="Open Sans Light"/>
                <a:sym typeface="Open Sans Light"/>
              </a:rPr>
              <a:t>Talk with your manager</a:t>
            </a:r>
          </a:p>
          <a:p>
            <a:pPr marL="342900" lvl="0" indent="-18415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1100"/>
              <a:buFont typeface="Open Sans Light"/>
              <a:buChar char="●"/>
            </a:pPr>
            <a:r>
              <a:rPr lang="en-US" sz="1200" dirty="0">
                <a:latin typeface="Open Sans Light"/>
                <a:ea typeface="Open Sans Light"/>
                <a:cs typeface="Open Sans Light"/>
                <a:sym typeface="Open Sans Light"/>
              </a:rPr>
              <a:t>Contact </a:t>
            </a:r>
            <a:r>
              <a:rPr lang="en-US" sz="1200" dirty="0">
                <a:sym typeface="Open Sans Light"/>
              </a:rPr>
              <a:t>[Internal Program or HR Team]</a:t>
            </a:r>
          </a:p>
          <a:p>
            <a:pPr marL="158750" lvl="0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1100"/>
              <a:buNone/>
            </a:pPr>
            <a:endParaRPr lang="en-US" sz="1200" dirty="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158750" lvl="0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1100"/>
              <a:buNone/>
            </a:pPr>
            <a:r>
              <a:rPr lang="en-US" sz="1200" dirty="0">
                <a:latin typeface="Open Sans Light"/>
                <a:ea typeface="Open Sans Light"/>
                <a:cs typeface="Open Sans Light"/>
                <a:sym typeface="Open Sans Light"/>
              </a:rPr>
              <a:t>Support is available, and we’re here to help make this transition smooth.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1200" dirty="0"/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1200" dirty="0"/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400" dirty="0"/>
              <a:t>One last thing: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1400" dirty="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200" dirty="0">
                <a:latin typeface="Open Sans Light"/>
                <a:ea typeface="Open Sans Light"/>
                <a:cs typeface="Open Sans Light"/>
                <a:sym typeface="Open Sans Light"/>
              </a:rPr>
              <a:t>The updated </a:t>
            </a:r>
            <a:r>
              <a:rPr lang="en-US" sz="1200" dirty="0" err="1">
                <a:latin typeface="Open Sans Light"/>
                <a:ea typeface="Open Sans Light"/>
                <a:cs typeface="Open Sans Light"/>
                <a:sym typeface="Open Sans Light"/>
              </a:rPr>
              <a:t>Betterworks</a:t>
            </a:r>
            <a:r>
              <a:rPr lang="en-US" sz="1200" dirty="0">
                <a:latin typeface="Open Sans Light"/>
                <a:ea typeface="Open Sans Light"/>
                <a:cs typeface="Open Sans Light"/>
                <a:sym typeface="Open Sans Light"/>
              </a:rPr>
              <a:t> experience is designed to make staying aligned, prepared, and focused easier. Give it a few minutes, explore a few </a:t>
            </a:r>
            <a:r>
              <a:rPr lang="en-US" sz="1200">
                <a:latin typeface="Open Sans Light"/>
                <a:ea typeface="Open Sans Light"/>
                <a:cs typeface="Open Sans Light"/>
                <a:sym typeface="Open Sans Light"/>
              </a:rPr>
              <a:t>new things, </a:t>
            </a:r>
            <a:r>
              <a:rPr lang="en-US" sz="1200" dirty="0">
                <a:latin typeface="Open Sans Light"/>
                <a:ea typeface="Open Sans Light"/>
                <a:cs typeface="Open Sans Light"/>
                <a:sym typeface="Open Sans Light"/>
              </a:rPr>
              <a:t>and you’ll be on your way.</a:t>
            </a:r>
          </a:p>
        </p:txBody>
      </p:sp>
    </p:spTree>
    <p:extLst>
      <p:ext uri="{BB962C8B-B14F-4D97-AF65-F5344CB8AC3E}">
        <p14:creationId xmlns:p14="http://schemas.microsoft.com/office/powerpoint/2010/main" val="535110574"/>
      </p:ext>
    </p:extLst>
  </p:cSld>
  <p:clrMapOvr>
    <a:masterClrMapping/>
  </p:clrMapOvr>
</p:sld>
</file>

<file path=ppt/theme/theme1.xml><?xml version="1.0" encoding="utf-8"?>
<a:theme xmlns:a="http://schemas.openxmlformats.org/drawingml/2006/main" name="2025 Betterworks Branded Theme">
  <a:themeElements>
    <a:clrScheme name="Betterworks2019">
      <a:dk1>
        <a:srgbClr val="333333"/>
      </a:dk1>
      <a:lt1>
        <a:srgbClr val="FFFFFF"/>
      </a:lt1>
      <a:dk2>
        <a:srgbClr val="787878"/>
      </a:dk2>
      <a:lt2>
        <a:srgbClr val="F2F2F2"/>
      </a:lt2>
      <a:accent1>
        <a:srgbClr val="008AAB"/>
      </a:accent1>
      <a:accent2>
        <a:srgbClr val="FF7569"/>
      </a:accent2>
      <a:accent3>
        <a:srgbClr val="4DC6D1"/>
      </a:accent3>
      <a:accent4>
        <a:srgbClr val="80BB00"/>
      </a:accent4>
      <a:accent5>
        <a:srgbClr val="FFBF21"/>
      </a:accent5>
      <a:accent6>
        <a:srgbClr val="534487"/>
      </a:accent6>
      <a:hlink>
        <a:srgbClr val="008AAB"/>
      </a:hlink>
      <a:folHlink>
        <a:srgbClr val="52448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392</Words>
  <Application>Microsoft Macintosh PowerPoint</Application>
  <PresentationFormat>Custom</PresentationFormat>
  <Paragraphs>54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Open Sans</vt:lpstr>
      <vt:lpstr>Arial</vt:lpstr>
      <vt:lpstr>Open Sans Light</vt:lpstr>
      <vt:lpstr>Calibri</vt:lpstr>
      <vt:lpstr>Open Sans Medium</vt:lpstr>
      <vt:lpstr>2025 Betterworks Branded Theme</vt:lpstr>
      <vt:lpstr>Employee Quick Start Guide</vt:lpstr>
      <vt:lpstr>Employee Quick Start Guide</vt:lpstr>
      <vt:lpstr>Employee Quick Start Guide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Caitlin Collins</cp:lastModifiedBy>
  <cp:revision>4</cp:revision>
  <dcterms:modified xsi:type="dcterms:W3CDTF">2025-12-10T21:26:26Z</dcterms:modified>
</cp:coreProperties>
</file>